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67" r:id="rId24"/>
    <p:sldId id="268" r:id="rId25"/>
    <p:sldId id="269" r:id="rId26"/>
    <p:sldId id="290" r:id="rId27"/>
    <p:sldId id="292" r:id="rId28"/>
    <p:sldId id="270" r:id="rId29"/>
    <p:sldId id="293" r:id="rId30"/>
    <p:sldId id="29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8840E8-0D9E-3805-C474-FB5475A7E605}" v="9" dt="2021-12-09T17:20:54.871"/>
    <p1510:client id="{147C3EF3-66EA-C236-A882-99E6E38A71CE}" v="36" dt="2021-12-09T15:40:48.654"/>
    <p1510:client id="{229795C6-99AC-65F4-CB4E-B87F5ACA309A}" v="1" dt="2021-12-10T02:41:37.209"/>
    <p1510:client id="{411F44CD-6903-7F54-84B9-7E2C1A049863}" v="4" dt="2021-12-09T16:56:13.743"/>
    <p1510:client id="{4527C28C-EE19-A621-647E-DA4E0591E1C2}" v="7" dt="2021-10-02T04:45:11.420"/>
    <p1510:client id="{466F9466-ACE1-2522-84AC-7F6277F93A17}" v="1" dt="2021-12-09T20:41:01.078"/>
    <p1510:client id="{46F19A65-A68F-8860-F4FB-7BF3621D0475}" v="1" dt="2021-12-09T13:18:57.406"/>
    <p1510:client id="{51093D84-1781-8972-964B-9EAD2F6D2424}" v="2" dt="2021-12-09T09:14:25.103"/>
    <p1510:client id="{56801B3E-6BC0-EA6B-8CBB-D23379001454}" v="3" dt="2021-12-09T12:22:21.632"/>
    <p1510:client id="{69D6813D-24A6-7FA4-9F4D-7A994BCEB830}" v="1" dt="2021-10-02T16:27:15.813"/>
    <p1510:client id="{6F7B510D-6278-9660-55EB-64D59FFDE5D7}" v="6" dt="2021-09-24T15:09:07.076"/>
    <p1510:client id="{73DB2058-14EE-7B7D-EA9C-566BD3E00D07}" v="1" dt="2021-12-09T13:16:48.048"/>
    <p1510:client id="{779014EE-6935-BC86-7D35-2003850D979C}" v="2" dt="2021-12-09T09:31:48.870"/>
    <p1510:client id="{86A29394-29CD-574D-B541-CE8B2BAD6CEA}" v="1" dt="2021-12-10T01:00:21.513"/>
    <p1510:client id="{8B1449FE-AAD0-C058-5577-9AD2D620F93E}" v="1" dt="2021-12-10T03:05:44.974"/>
    <p1510:client id="{9117CB21-3507-AF89-86E7-00889F36DEE7}" v="1" dt="2021-12-09T12:18:18.681"/>
    <p1510:client id="{96E8727C-D770-15EC-2A36-CF57D47A4AF4}" v="3" dt="2021-09-25T08:10:11.959"/>
    <p1510:client id="{A454AE54-43BF-07F8-0B21-5EDB7EBDC865}" v="3" dt="2021-12-09T17:15:28.152"/>
    <p1510:client id="{B09B22D0-5AF5-5D37-F64D-4FB8DBC4A641}" v="15" dt="2021-09-25T00:41:57.345"/>
    <p1510:client id="{C8C65BB4-65E0-6AFA-AED8-46521FE6CF49}" v="2" dt="2021-12-10T02:30:56.368"/>
    <p1510:client id="{EA8ED9E1-8DAD-B207-4885-5B5F5382495D}" v="1" dt="2021-12-09T09:18:18.247"/>
    <p1510:client id="{EB73E101-437C-54D1-EF50-45F298BD3BED}" v="2" dt="2021-10-01T03:28:07.599"/>
    <p1510:client id="{EE4F74DE-BF3B-6ED5-BBFB-6431E1BD4CAA}" v="1" dt="2021-12-09T14:56:24.624"/>
    <p1510:client id="{EEC04314-7443-F550-408C-4D5D15149455}" v="7" dt="2021-10-01T09:14:46.823"/>
    <p1510:client id="{F6531388-6C4F-9ABA-09ED-732A84B74AC7}" v="1" dt="2021-10-05T09:48:42.044"/>
    <p1510:client id="{FB46C374-11DD-A9BB-CAA6-8452B38EBD28}" v="10" dt="2021-12-09T09:30:20.4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F2165-63DE-40D7-AAC7-B6AD36FF9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1F960-002A-4486-BA3B-81CC2FF91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60DF0-186E-4D71-B2D4-3464D5ACE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FDF6A-6A2F-4E43-9DA0-8E54BE5B0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C59FE-9A6A-42FC-8C7D-4CD2F82C0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353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C2590-5474-4365-B58D-FA41C7B27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09FA23-45ED-4369-9899-729D6489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BB8BA-C386-4788-AE97-5D01DB3F8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D6E7F-D784-4859-8F82-920337D81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49526-00EA-4453-A4EE-6D529EE3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8952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CE9AC6-911C-4838-A49D-FCDC3B692D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842339-3E17-41B3-BD80-75C89979F0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4039F-0E29-4139-BBD5-61E448DA6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37A89-C9BC-4E8A-8C0A-082768946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35EA9-F61E-443B-989E-685522D73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7127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1A206-E3B1-42C5-916A-14180E01B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A6567-ED9A-48DF-BDE5-B649794B9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25843-7B68-4574-B79B-5D6E4EF9C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44E79-4D82-4002-8B63-06F097BAB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A2CC7-EC39-47AE-8B04-81E37C9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971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1B059-CBD3-43C3-8A3E-71EBB06E8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ADC293-6BB2-41BF-8704-3902BAD87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35AB0-EB32-4E28-A0A4-4C32D1EAB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A9826-4D6D-42CA-9113-FC0D0F291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A4699-C2BE-447E-9BFB-02F13649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9433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A5D2B-3A18-4798-B3C4-7495A2BE8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52F03-BB0B-4FF1-A386-CD294907B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E8ED4F-386D-4A78-9EB6-1817F03EAE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EA1D6B-4A48-45B5-B112-170AE186D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0BF3A-748F-48C5-8724-E416DEF8E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56A644-024A-47FE-B131-4943BFA8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3755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C34-4B27-4531-917F-FE57DA31E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BBFBB-F1F4-4529-8270-3DB50D2A4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58A9AC-3606-46F1-89D9-F52FD8689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3E985D-654C-4353-91D1-8D83294670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DC0469-29E0-4F17-B770-BC472A0EAB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7CB63F-FD8E-40BD-841B-972C9432C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1882B0-66C1-46BF-8B42-DEB49156D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42A302-BA0B-49B9-9DF2-135A5221A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1686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63AC3-88FF-4BAA-ADD3-4EC33F968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E5EF72-32CE-44F2-8544-FB98C0092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6C73EC-20DD-4F1B-9A53-356E2A1BF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881467-D8F2-4650-83B6-20B1F50C7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7239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05CFA9-10B5-4067-A602-EFFC8F06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B6F844-E31E-430A-9133-5B97F67B3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3C8FA0-F39C-4D58-9AB5-928525684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946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F9F06-14F8-4693-84BB-CC018164C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8A85B-DB8E-42A0-BA85-95D5D8252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D9418-33BA-4CD3-96B7-3F4BA0D73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F7F77-60D5-4E19-98D8-85EC79CC1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17AAE2-E8DB-4538-8C75-13612FF30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46DFF8-BF6E-4EB0-ABC0-C0F00E437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311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88980-27F6-4546-85E7-74F293321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733819-3B6C-44E1-89C9-7A5C6A69DD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60D273-4B8F-4456-BC2F-4D1691B852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B8F1C-C207-491A-BEFA-2705CEC6F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828871-6874-4B05-BD67-181FBC6C9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D8D51B-A205-47D8-B410-1EDEC00EF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8841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5D8D99-CB62-47B2-BF4C-31CA68B8E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A16C3-E290-4220-B501-D956BB94B7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0AF6F-A97F-4059-8F2F-DE45A21B7A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9230E-FA97-4FB1-9B29-1DAEF53081DD}" type="datetimeFigureOut">
              <a:rPr lang="en-IN" smtClean="0"/>
              <a:t>30-06-2022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F4C7D-D341-4927-8365-58BADC3C7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45B58-5E21-4989-AB20-5F6E4DF764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FC09E-9976-49A9-BCEE-4D4BC55AB3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1370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850CD-0260-4375-8F1A-F36FF52E00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/>
              <a:t>XML</a:t>
            </a:r>
            <a:br>
              <a:rPr lang="en-IN"/>
            </a:b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6CDE1B-685B-4E41-B36F-D8E02E401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C59D6EE-035A-489A-BD20-B52B92EFB8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59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62"/>
    </mc:Choice>
    <mc:Fallback xmlns="">
      <p:transition spd="slow" advTm="200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69881-424B-4A65-8846-68D5A1291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CAF61-513A-49C1-A330-DB8E199BE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&lt;bookstore&gt;</a:t>
            </a:r>
            <a:br>
              <a:rPr lang="en-US"/>
            </a:br>
            <a:r>
              <a:rPr lang="en-US"/>
              <a:t>  &lt;book category="children"&gt;</a:t>
            </a:r>
            <a:br>
              <a:rPr lang="en-US"/>
            </a:br>
            <a:r>
              <a:rPr lang="en-US"/>
              <a:t>    &lt;title&gt;Harry Potter&lt;/title&gt;</a:t>
            </a:r>
            <a:br>
              <a:rPr lang="en-US"/>
            </a:br>
            <a:r>
              <a:rPr lang="en-US"/>
              <a:t>    &lt;author&gt;J K. Rowling&lt;/author&gt;</a:t>
            </a:r>
            <a:br>
              <a:rPr lang="en-US"/>
            </a:br>
            <a:r>
              <a:rPr lang="en-US"/>
              <a:t>    &lt;year&gt;2005&lt;/year&gt;</a:t>
            </a:r>
            <a:br>
              <a:rPr lang="en-US"/>
            </a:br>
            <a:r>
              <a:rPr lang="en-US"/>
              <a:t>    &lt;price&gt;29.99&lt;/price&gt;</a:t>
            </a:r>
            <a:br>
              <a:rPr lang="en-US"/>
            </a:br>
            <a:r>
              <a:rPr lang="en-US"/>
              <a:t>  &lt;/book&gt;</a:t>
            </a:r>
            <a:br>
              <a:rPr lang="en-US"/>
            </a:br>
            <a:r>
              <a:rPr lang="en-US"/>
              <a:t>  &lt;book category="web"&gt;</a:t>
            </a:r>
            <a:br>
              <a:rPr lang="en-US"/>
            </a:br>
            <a:r>
              <a:rPr lang="en-US"/>
              <a:t>    &lt;title&gt;Learning XML&lt;/title&gt;</a:t>
            </a:r>
            <a:br>
              <a:rPr lang="en-US"/>
            </a:br>
            <a:r>
              <a:rPr lang="en-US"/>
              <a:t>    &lt;author&gt;Erik T. Ray&lt;/author&gt;</a:t>
            </a:r>
            <a:br>
              <a:rPr lang="en-US"/>
            </a:br>
            <a:r>
              <a:rPr lang="en-US"/>
              <a:t>    &lt;year&gt;2003&lt;/year&gt;</a:t>
            </a:r>
            <a:br>
              <a:rPr lang="en-US"/>
            </a:br>
            <a:r>
              <a:rPr lang="en-US"/>
              <a:t>    &lt;price&gt;39.95&lt;/price&gt;</a:t>
            </a:r>
            <a:br>
              <a:rPr lang="en-US"/>
            </a:br>
            <a:r>
              <a:rPr lang="en-US"/>
              <a:t>  &lt;/book&gt;</a:t>
            </a:r>
            <a:br>
              <a:rPr lang="en-US"/>
            </a:br>
            <a:r>
              <a:rPr lang="en-US"/>
              <a:t>&lt;/bookstore&gt; </a:t>
            </a:r>
          </a:p>
          <a:p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B0C4356-AC81-484F-9D2F-EE9A5EC8C4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5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12"/>
    </mc:Choice>
    <mc:Fallback xmlns="">
      <p:transition spd="slow" advTm="20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0E710-D8BE-44E1-8430-98C3720D6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/>
              <a:t>XML Attributes</a:t>
            </a:r>
            <a:br>
              <a:rPr lang="en-IN" b="1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D3589-4FC5-4038-A4D1-E5BDE07A3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/>
              <a:t>&lt;person gender="female"&gt; </a:t>
            </a:r>
          </a:p>
          <a:p>
            <a:r>
              <a:rPr lang="en-IN"/>
              <a:t>&lt;person gender='female’&gt; </a:t>
            </a:r>
          </a:p>
          <a:p>
            <a:endParaRPr lang="en-IN"/>
          </a:p>
          <a:p>
            <a:r>
              <a:rPr lang="en-IN"/>
              <a:t>&lt;person gender="female"&gt;</a:t>
            </a:r>
            <a:br>
              <a:rPr lang="en-IN"/>
            </a:br>
            <a:r>
              <a:rPr lang="en-IN"/>
              <a:t>  &lt;</a:t>
            </a:r>
            <a:r>
              <a:rPr lang="en-IN" err="1"/>
              <a:t>firstname</a:t>
            </a:r>
            <a:r>
              <a:rPr lang="en-IN"/>
              <a:t>&gt;Anna&lt;/</a:t>
            </a:r>
            <a:r>
              <a:rPr lang="en-IN" err="1"/>
              <a:t>firstname</a:t>
            </a:r>
            <a:r>
              <a:rPr lang="en-IN"/>
              <a:t>&gt;</a:t>
            </a:r>
            <a:br>
              <a:rPr lang="en-IN"/>
            </a:br>
            <a:r>
              <a:rPr lang="en-IN"/>
              <a:t>  &lt;</a:t>
            </a:r>
            <a:r>
              <a:rPr lang="en-IN" err="1"/>
              <a:t>lastname</a:t>
            </a:r>
            <a:r>
              <a:rPr lang="en-IN"/>
              <a:t>&gt;Smith&lt;/</a:t>
            </a:r>
            <a:r>
              <a:rPr lang="en-IN" err="1"/>
              <a:t>lastname</a:t>
            </a:r>
            <a:r>
              <a:rPr lang="en-IN"/>
              <a:t>&gt;</a:t>
            </a:r>
            <a:br>
              <a:rPr lang="en-IN"/>
            </a:br>
            <a:r>
              <a:rPr lang="en-IN"/>
              <a:t>&lt;/person&gt; </a:t>
            </a:r>
          </a:p>
          <a:p>
            <a:r>
              <a:rPr lang="en-IN"/>
              <a:t>&lt;person&gt;</a:t>
            </a:r>
            <a:br>
              <a:rPr lang="en-IN"/>
            </a:br>
            <a:r>
              <a:rPr lang="en-IN"/>
              <a:t>  &lt;gender&gt;female&lt;/gender&gt;</a:t>
            </a:r>
            <a:br>
              <a:rPr lang="en-IN"/>
            </a:br>
            <a:r>
              <a:rPr lang="en-IN"/>
              <a:t>  &lt;</a:t>
            </a:r>
            <a:r>
              <a:rPr lang="en-IN" err="1"/>
              <a:t>firstname</a:t>
            </a:r>
            <a:r>
              <a:rPr lang="en-IN"/>
              <a:t>&gt;Anna&lt;/</a:t>
            </a:r>
            <a:r>
              <a:rPr lang="en-IN" err="1"/>
              <a:t>firstname</a:t>
            </a:r>
            <a:r>
              <a:rPr lang="en-IN"/>
              <a:t>&gt;</a:t>
            </a:r>
            <a:br>
              <a:rPr lang="en-IN"/>
            </a:br>
            <a:r>
              <a:rPr lang="en-IN"/>
              <a:t>  &lt;</a:t>
            </a:r>
            <a:r>
              <a:rPr lang="en-IN" err="1"/>
              <a:t>lastname</a:t>
            </a:r>
            <a:r>
              <a:rPr lang="en-IN"/>
              <a:t>&gt;Smith&lt;/</a:t>
            </a:r>
            <a:r>
              <a:rPr lang="en-IN" err="1"/>
              <a:t>lastname</a:t>
            </a:r>
            <a:r>
              <a:rPr lang="en-IN"/>
              <a:t>&gt;</a:t>
            </a:r>
            <a:br>
              <a:rPr lang="en-IN"/>
            </a:br>
            <a:r>
              <a:rPr lang="en-IN"/>
              <a:t>&lt;/person&gt; </a:t>
            </a:r>
          </a:p>
          <a:p>
            <a:pPr marL="0" indent="0">
              <a:buNone/>
            </a:pPr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3C82335-79F5-4F9E-901D-E9B87080A1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4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991"/>
    </mc:Choice>
    <mc:Fallback xmlns="">
      <p:transition spd="slow" advTm="57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03070" y="42222"/>
            <a:ext cx="8785860" cy="723274"/>
          </a:xfrm>
          <a:prstGeom prst="rect">
            <a:avLst/>
          </a:prstGeom>
          <a:solidFill>
            <a:srgbClr val="DCDCDC"/>
          </a:solidFill>
          <a:ln w="9344">
            <a:solidFill>
              <a:srgbClr val="000000"/>
            </a:solidFill>
          </a:ln>
        </p:spPr>
        <p:txBody>
          <a:bodyPr vert="horz" wrap="square" lIns="0" tIns="45719" rIns="0" bIns="0" rtlCol="0" anchor="ctr">
            <a:spAutoFit/>
          </a:bodyPr>
          <a:lstStyle/>
          <a:p>
            <a:pPr marL="811530">
              <a:lnSpc>
                <a:spcPct val="100000"/>
              </a:lnSpc>
              <a:spcBef>
                <a:spcPts val="359"/>
              </a:spcBef>
            </a:pPr>
            <a:r>
              <a:rPr b="1" spc="-15">
                <a:solidFill>
                  <a:srgbClr val="000000"/>
                </a:solidFill>
                <a:latin typeface="Arial"/>
                <a:cs typeface="Arial"/>
              </a:rPr>
              <a:t>Well-Formed XML</a:t>
            </a:r>
            <a:r>
              <a:rPr b="1" spc="-1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Documents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54200" y="826770"/>
            <a:ext cx="8404860" cy="5293360"/>
          </a:xfrm>
          <a:prstGeom prst="rect">
            <a:avLst/>
          </a:prstGeom>
        </p:spPr>
        <p:txBody>
          <a:bodyPr vert="horz" wrap="square" lIns="0" tIns="60960" rIns="0" bIns="0" rtlCol="0" anchor="t">
            <a:spAutoFit/>
          </a:bodyPr>
          <a:lstStyle/>
          <a:p>
            <a:pPr marL="354330" marR="5080" indent="-341630">
              <a:lnSpc>
                <a:spcPts val="3020"/>
              </a:lnSpc>
              <a:spcBef>
                <a:spcPts val="480"/>
              </a:spcBef>
            </a:pPr>
            <a:r>
              <a:rPr sz="2800">
                <a:latin typeface="Times New Roman"/>
                <a:cs typeface="Times New Roman"/>
              </a:rPr>
              <a:t>A </a:t>
            </a:r>
            <a:r>
              <a:rPr sz="2800" b="1" spc="-5">
                <a:latin typeface="Times New Roman"/>
                <a:cs typeface="Times New Roman"/>
              </a:rPr>
              <a:t>well-formed </a:t>
            </a:r>
            <a:r>
              <a:rPr sz="2800" spc="-5">
                <a:latin typeface="Times New Roman"/>
                <a:cs typeface="Times New Roman"/>
              </a:rPr>
              <a:t>document must </a:t>
            </a:r>
            <a:r>
              <a:rPr lang="en-US" sz="2800" spc="-5">
                <a:latin typeface="Times New Roman"/>
                <a:cs typeface="Times New Roman"/>
              </a:rPr>
              <a:t>adher </a:t>
            </a:r>
            <a:r>
              <a:rPr sz="2800">
                <a:latin typeface="Times New Roman"/>
                <a:cs typeface="Times New Roman"/>
              </a:rPr>
              <a:t>to, </a:t>
            </a:r>
            <a:r>
              <a:rPr sz="2800" spc="-5">
                <a:latin typeface="Times New Roman"/>
                <a:cs typeface="Times New Roman"/>
              </a:rPr>
              <a:t>among others,</a:t>
            </a:r>
            <a:r>
              <a:rPr sz="2800" spc="-225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the</a:t>
            </a:r>
            <a:r>
              <a:rPr lang="en-US" sz="2800">
                <a:latin typeface="Times New Roman"/>
                <a:cs typeface="Times New Roman"/>
              </a:rPr>
              <a:t> </a:t>
            </a:r>
            <a:r>
              <a:rPr sz="280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following rules: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32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Every start tag has </a:t>
            </a:r>
            <a:r>
              <a:rPr sz="2800">
                <a:latin typeface="Times New Roman"/>
                <a:cs typeface="Times New Roman"/>
              </a:rPr>
              <a:t>a </a:t>
            </a:r>
            <a:r>
              <a:rPr sz="2800" spc="-5">
                <a:latin typeface="Times New Roman"/>
                <a:cs typeface="Times New Roman"/>
              </a:rPr>
              <a:t>matching end</a:t>
            </a:r>
            <a:r>
              <a:rPr sz="2800" spc="-3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tag.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36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10">
                <a:latin typeface="Times New Roman"/>
                <a:cs typeface="Times New Roman"/>
              </a:rPr>
              <a:t>Elements may </a:t>
            </a:r>
            <a:r>
              <a:rPr sz="2800">
                <a:latin typeface="Times New Roman"/>
                <a:cs typeface="Times New Roman"/>
              </a:rPr>
              <a:t>nest, </a:t>
            </a:r>
            <a:r>
              <a:rPr lang="en-US" sz="2800">
                <a:latin typeface="Times New Roman"/>
                <a:cs typeface="Times New Roman"/>
              </a:rPr>
              <a:t>But</a:t>
            </a:r>
            <a:r>
              <a:rPr sz="280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must </a:t>
            </a:r>
            <a:r>
              <a:rPr sz="2800">
                <a:latin typeface="Times New Roman"/>
                <a:cs typeface="Times New Roman"/>
              </a:rPr>
              <a:t>not</a:t>
            </a:r>
            <a:r>
              <a:rPr sz="2800" spc="-5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overlap.</a:t>
            </a:r>
          </a:p>
          <a:p>
            <a:pPr marL="354330" indent="-341630">
              <a:spcBef>
                <a:spcPts val="359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There must </a:t>
            </a:r>
            <a:r>
              <a:rPr sz="2800">
                <a:latin typeface="Times New Roman"/>
                <a:cs typeface="Times New Roman"/>
              </a:rPr>
              <a:t>be </a:t>
            </a:r>
            <a:r>
              <a:rPr sz="2800" spc="-5">
                <a:latin typeface="Times New Roman"/>
                <a:cs typeface="Times New Roman"/>
              </a:rPr>
              <a:t>exactly </a:t>
            </a:r>
            <a:r>
              <a:rPr sz="2800">
                <a:latin typeface="Times New Roman"/>
                <a:cs typeface="Times New Roman"/>
              </a:rPr>
              <a:t>one root</a:t>
            </a:r>
            <a:r>
              <a:rPr sz="2800" spc="-35">
                <a:latin typeface="Times New Roman"/>
                <a:cs typeface="Times New Roman"/>
              </a:rPr>
              <a:t> </a:t>
            </a:r>
            <a:r>
              <a:rPr sz="2800" spc="-10">
                <a:latin typeface="Times New Roman"/>
                <a:cs typeface="Times New Roman"/>
              </a:rPr>
              <a:t>element.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359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>
                <a:latin typeface="Times New Roman"/>
                <a:cs typeface="Times New Roman"/>
              </a:rPr>
              <a:t>Attribute values </a:t>
            </a:r>
            <a:r>
              <a:rPr sz="2800" spc="-5">
                <a:latin typeface="Times New Roman"/>
                <a:cs typeface="Times New Roman"/>
              </a:rPr>
              <a:t>must </a:t>
            </a:r>
            <a:r>
              <a:rPr sz="2800">
                <a:latin typeface="Times New Roman"/>
                <a:cs typeface="Times New Roman"/>
              </a:rPr>
              <a:t>be</a:t>
            </a:r>
            <a:r>
              <a:rPr sz="2800" spc="-5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quoted.</a:t>
            </a:r>
            <a:endParaRPr sz="2800">
              <a:latin typeface="Times New Roman"/>
              <a:cs typeface="Times New Roman"/>
            </a:endParaRPr>
          </a:p>
          <a:p>
            <a:pPr marL="354330" marR="304165" indent="-341630">
              <a:lnSpc>
                <a:spcPts val="3020"/>
              </a:lnSpc>
              <a:spcBef>
                <a:spcPts val="74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An </a:t>
            </a:r>
            <a:r>
              <a:rPr sz="2800" spc="-10">
                <a:latin typeface="Times New Roman"/>
                <a:cs typeface="Times New Roman"/>
              </a:rPr>
              <a:t>element </a:t>
            </a:r>
            <a:r>
              <a:rPr sz="2800" spc="-15">
                <a:latin typeface="Times New Roman"/>
                <a:cs typeface="Times New Roman"/>
              </a:rPr>
              <a:t>may </a:t>
            </a:r>
            <a:r>
              <a:rPr sz="2800">
                <a:latin typeface="Times New Roman"/>
                <a:cs typeface="Times New Roman"/>
              </a:rPr>
              <a:t>not have </a:t>
            </a:r>
            <a:r>
              <a:rPr sz="2800" spc="-5">
                <a:latin typeface="Times New Roman"/>
                <a:cs typeface="Times New Roman"/>
              </a:rPr>
              <a:t>two attributes with </a:t>
            </a:r>
            <a:r>
              <a:rPr sz="2800">
                <a:latin typeface="Times New Roman"/>
                <a:cs typeface="Times New Roman"/>
              </a:rPr>
              <a:t>the </a:t>
            </a:r>
            <a:r>
              <a:rPr sz="2800" spc="-10">
                <a:latin typeface="Times New Roman"/>
                <a:cs typeface="Times New Roman"/>
              </a:rPr>
              <a:t>same</a:t>
            </a:r>
            <a:r>
              <a:rPr lang="en-US" sz="2800" spc="-10">
                <a:latin typeface="Times New Roman"/>
                <a:cs typeface="Times New Roman"/>
              </a:rPr>
              <a:t> </a:t>
            </a:r>
            <a:r>
              <a:rPr sz="2800" spc="-10">
                <a:latin typeface="Times New Roman"/>
                <a:cs typeface="Times New Roman"/>
              </a:rPr>
              <a:t> name.</a:t>
            </a:r>
            <a:endParaRPr sz="2800">
              <a:latin typeface="Times New Roman"/>
              <a:cs typeface="Times New Roman"/>
            </a:endParaRPr>
          </a:p>
          <a:p>
            <a:pPr marL="354330" marR="268605" indent="-341630">
              <a:lnSpc>
                <a:spcPts val="3020"/>
              </a:lnSpc>
              <a:spcBef>
                <a:spcPts val="7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10">
                <a:latin typeface="Times New Roman"/>
                <a:cs typeface="Times New Roman"/>
              </a:rPr>
              <a:t>Comments </a:t>
            </a:r>
            <a:r>
              <a:rPr sz="2800" spc="-5">
                <a:latin typeface="Times New Roman"/>
                <a:cs typeface="Times New Roman"/>
              </a:rPr>
              <a:t>and processing instructions </a:t>
            </a:r>
            <a:r>
              <a:rPr sz="2800" spc="-10">
                <a:latin typeface="Times New Roman"/>
                <a:cs typeface="Times New Roman"/>
              </a:rPr>
              <a:t>may </a:t>
            </a:r>
            <a:r>
              <a:rPr sz="2800">
                <a:latin typeface="Times New Roman"/>
                <a:cs typeface="Times New Roman"/>
              </a:rPr>
              <a:t>not </a:t>
            </a:r>
            <a:r>
              <a:rPr sz="2800" spc="-5">
                <a:latin typeface="Times New Roman"/>
                <a:cs typeface="Times New Roman"/>
              </a:rPr>
              <a:t>appear</a:t>
            </a:r>
            <a:r>
              <a:rPr lang="en-US" sz="2800" spc="-5">
                <a:latin typeface="Times New Roman"/>
                <a:cs typeface="Times New Roman"/>
              </a:rPr>
              <a:t> </a:t>
            </a:r>
            <a:r>
              <a:rPr sz="2800" spc="-5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inside</a:t>
            </a:r>
            <a:r>
              <a:rPr sz="2800" spc="-5">
                <a:latin typeface="Times New Roman"/>
                <a:cs typeface="Times New Roman"/>
              </a:rPr>
              <a:t> tags.</a:t>
            </a:r>
            <a:endParaRPr sz="2800">
              <a:latin typeface="Times New Roman"/>
              <a:cs typeface="Times New Roman"/>
            </a:endParaRPr>
          </a:p>
          <a:p>
            <a:pPr marL="354330" marR="450850" indent="-341630">
              <a:lnSpc>
                <a:spcPts val="3020"/>
              </a:lnSpc>
              <a:spcBef>
                <a:spcPts val="7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No</a:t>
            </a:r>
            <a:r>
              <a:rPr sz="2800" spc="-1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unescaped</a:t>
            </a:r>
            <a:r>
              <a:rPr sz="2800" spc="10">
                <a:latin typeface="Times New Roman"/>
                <a:cs typeface="Times New Roman"/>
              </a:rPr>
              <a:t> </a:t>
            </a:r>
            <a:r>
              <a:rPr sz="2000" b="1">
                <a:latin typeface="Courier New"/>
                <a:cs typeface="Courier New"/>
              </a:rPr>
              <a:t>&lt;</a:t>
            </a:r>
            <a:r>
              <a:rPr sz="2000" b="1" spc="-520">
                <a:latin typeface="Courier New"/>
                <a:cs typeface="Courier New"/>
              </a:rPr>
              <a:t> </a:t>
            </a:r>
            <a:r>
              <a:rPr sz="2800">
                <a:latin typeface="Times New Roman"/>
                <a:cs typeface="Times New Roman"/>
              </a:rPr>
              <a:t>or</a:t>
            </a:r>
            <a:r>
              <a:rPr sz="2800" spc="-5">
                <a:latin typeface="Times New Roman"/>
                <a:cs typeface="Times New Roman"/>
              </a:rPr>
              <a:t> </a:t>
            </a:r>
            <a:r>
              <a:rPr sz="2000" b="1">
                <a:latin typeface="Courier New"/>
                <a:cs typeface="Courier New"/>
              </a:rPr>
              <a:t>&amp;</a:t>
            </a:r>
            <a:r>
              <a:rPr sz="2000" b="1" spc="-505">
                <a:latin typeface="Courier New"/>
                <a:cs typeface="Courier New"/>
              </a:rPr>
              <a:t> </a:t>
            </a:r>
            <a:r>
              <a:rPr sz="2800">
                <a:latin typeface="Times New Roman"/>
                <a:cs typeface="Times New Roman"/>
              </a:rPr>
              <a:t>signs</a:t>
            </a:r>
            <a:r>
              <a:rPr sz="2800" spc="-20">
                <a:latin typeface="Times New Roman"/>
                <a:cs typeface="Times New Roman"/>
              </a:rPr>
              <a:t> </a:t>
            </a:r>
            <a:r>
              <a:rPr sz="2800" spc="-10">
                <a:latin typeface="Times New Roman"/>
                <a:cs typeface="Times New Roman"/>
              </a:rPr>
              <a:t>may</a:t>
            </a:r>
            <a:r>
              <a:rPr sz="2800" spc="-5">
                <a:latin typeface="Times New Roman"/>
                <a:cs typeface="Times New Roman"/>
              </a:rPr>
              <a:t> occur</a:t>
            </a:r>
            <a:r>
              <a:rPr sz="2800" spc="-15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inside </a:t>
            </a:r>
            <a:r>
              <a:rPr sz="2800" spc="-10">
                <a:latin typeface="Times New Roman"/>
                <a:cs typeface="Times New Roman"/>
              </a:rPr>
              <a:t>character</a:t>
            </a:r>
            <a:r>
              <a:rPr lang="en-US" sz="2800" spc="-10">
                <a:latin typeface="Times New Roman"/>
                <a:cs typeface="Times New Roman"/>
              </a:rPr>
              <a:t> </a:t>
            </a:r>
            <a:r>
              <a:rPr sz="2800" spc="-1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data.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6E376B6-DC48-458F-B80E-7CE6D703B5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16"/>
    </mc:Choice>
    <mc:Fallback xmlns="">
      <p:transition spd="slow" advTm="37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03070" y="42222"/>
            <a:ext cx="8785860" cy="723274"/>
          </a:xfrm>
          <a:prstGeom prst="rect">
            <a:avLst/>
          </a:prstGeom>
          <a:solidFill>
            <a:srgbClr val="DCDCDC"/>
          </a:solidFill>
          <a:ln w="9344">
            <a:solidFill>
              <a:srgbClr val="000000"/>
            </a:solidFill>
          </a:ln>
        </p:spPr>
        <p:txBody>
          <a:bodyPr vert="horz" wrap="square" lIns="0" tIns="45719" rIns="0" bIns="0" rtlCol="0" anchor="ctr">
            <a:spAutoFit/>
          </a:bodyPr>
          <a:lstStyle/>
          <a:p>
            <a:pPr marL="811530">
              <a:lnSpc>
                <a:spcPct val="100000"/>
              </a:lnSpc>
              <a:spcBef>
                <a:spcPts val="359"/>
              </a:spcBef>
            </a:pPr>
            <a:r>
              <a:rPr b="1" spc="-15">
                <a:solidFill>
                  <a:srgbClr val="000000"/>
                </a:solidFill>
                <a:latin typeface="Arial"/>
                <a:cs typeface="Arial"/>
              </a:rPr>
              <a:t>Well-Formed XML</a:t>
            </a:r>
            <a:r>
              <a:rPr b="1" spc="-1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Documents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54200" y="826771"/>
            <a:ext cx="8404860" cy="1780539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354330" marR="5080" indent="-341630">
              <a:lnSpc>
                <a:spcPts val="3020"/>
              </a:lnSpc>
              <a:spcBef>
                <a:spcPts val="480"/>
              </a:spcBef>
            </a:pPr>
            <a:r>
              <a:rPr sz="2800">
                <a:latin typeface="Times New Roman"/>
                <a:cs typeface="Times New Roman"/>
              </a:rPr>
              <a:t>A </a:t>
            </a:r>
            <a:r>
              <a:rPr sz="2800" b="1" spc="-5">
                <a:latin typeface="Times New Roman"/>
                <a:cs typeface="Times New Roman"/>
              </a:rPr>
              <a:t>well-formed </a:t>
            </a:r>
            <a:r>
              <a:rPr sz="2800" spc="-5">
                <a:latin typeface="Times New Roman"/>
                <a:cs typeface="Times New Roman"/>
              </a:rPr>
              <a:t>document must adher </a:t>
            </a:r>
            <a:r>
              <a:rPr sz="2800">
                <a:latin typeface="Times New Roman"/>
                <a:cs typeface="Times New Roman"/>
              </a:rPr>
              <a:t>to, </a:t>
            </a:r>
            <a:r>
              <a:rPr sz="2800" spc="-5">
                <a:latin typeface="Times New Roman"/>
                <a:cs typeface="Times New Roman"/>
              </a:rPr>
              <a:t>among others,</a:t>
            </a:r>
            <a:r>
              <a:rPr sz="2800" spc="-225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the  </a:t>
            </a:r>
            <a:r>
              <a:rPr sz="2800" spc="-5">
                <a:latin typeface="Times New Roman"/>
                <a:cs typeface="Times New Roman"/>
              </a:rPr>
              <a:t>following rules: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32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Every start tag has </a:t>
            </a:r>
            <a:r>
              <a:rPr sz="2800">
                <a:latin typeface="Times New Roman"/>
                <a:cs typeface="Times New Roman"/>
              </a:rPr>
              <a:t>a </a:t>
            </a:r>
            <a:r>
              <a:rPr sz="2800" spc="-5">
                <a:latin typeface="Times New Roman"/>
                <a:cs typeface="Times New Roman"/>
              </a:rPr>
              <a:t>matching end</a:t>
            </a:r>
            <a:r>
              <a:rPr sz="2800" spc="-3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tag.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36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10">
                <a:latin typeface="Times New Roman"/>
                <a:cs typeface="Times New Roman"/>
              </a:rPr>
              <a:t>Elements may </a:t>
            </a:r>
            <a:r>
              <a:rPr sz="2800">
                <a:latin typeface="Times New Roman"/>
                <a:cs typeface="Times New Roman"/>
              </a:rPr>
              <a:t>nest, but </a:t>
            </a:r>
            <a:r>
              <a:rPr sz="2800" spc="-5">
                <a:latin typeface="Times New Roman"/>
                <a:cs typeface="Times New Roman"/>
              </a:rPr>
              <a:t>must </a:t>
            </a:r>
            <a:r>
              <a:rPr sz="2800">
                <a:latin typeface="Times New Roman"/>
                <a:cs typeface="Times New Roman"/>
              </a:rPr>
              <a:t>not</a:t>
            </a:r>
            <a:r>
              <a:rPr sz="2800" spc="-5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overlap.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9245665" y="3572509"/>
            <a:ext cx="457834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800" spc="-20">
                <a:latin typeface="Times New Roman"/>
                <a:cs typeface="Times New Roman"/>
              </a:rPr>
              <a:t>m</a:t>
            </a:r>
            <a:r>
              <a:rPr sz="2800">
                <a:latin typeface="Times New Roman"/>
                <a:cs typeface="Times New Roman"/>
              </a:rPr>
              <a:t>e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854200" y="2581909"/>
            <a:ext cx="821690" cy="1826260"/>
          </a:xfrm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354330" indent="-341630">
              <a:spcBef>
                <a:spcPts val="459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Th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36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A</a:t>
            </a:r>
            <a:r>
              <a:rPr sz="2800">
                <a:latin typeface="Times New Roman"/>
                <a:cs typeface="Times New Roman"/>
              </a:rPr>
              <a:t>tt</a:t>
            </a:r>
          </a:p>
          <a:p>
            <a:pPr marL="354330" marR="24765" indent="-341630">
              <a:lnSpc>
                <a:spcPts val="3020"/>
              </a:lnSpc>
              <a:spcBef>
                <a:spcPts val="745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A</a:t>
            </a:r>
            <a:r>
              <a:rPr sz="2800">
                <a:latin typeface="Times New Roman"/>
                <a:cs typeface="Times New Roman"/>
              </a:rPr>
              <a:t>n  na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543506" y="2679051"/>
            <a:ext cx="6715125" cy="1722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9055">
              <a:lnSpc>
                <a:spcPts val="3055"/>
              </a:lnSpc>
            </a:pPr>
            <a:r>
              <a:rPr sz="2800" spc="-5">
                <a:latin typeface="Times New Roman"/>
                <a:cs typeface="Times New Roman"/>
              </a:rPr>
              <a:t>ere must </a:t>
            </a:r>
            <a:r>
              <a:rPr sz="2800">
                <a:latin typeface="Times New Roman"/>
                <a:cs typeface="Times New Roman"/>
              </a:rPr>
              <a:t>be </a:t>
            </a:r>
            <a:r>
              <a:rPr sz="2800" spc="-5">
                <a:latin typeface="Times New Roman"/>
                <a:cs typeface="Times New Roman"/>
              </a:rPr>
              <a:t>exactly </a:t>
            </a:r>
            <a:r>
              <a:rPr sz="2800">
                <a:latin typeface="Times New Roman"/>
                <a:cs typeface="Times New Roman"/>
              </a:rPr>
              <a:t>one root</a:t>
            </a:r>
            <a:r>
              <a:rPr sz="2800" spc="-35">
                <a:latin typeface="Times New Roman"/>
                <a:cs typeface="Times New Roman"/>
              </a:rPr>
              <a:t> </a:t>
            </a:r>
            <a:r>
              <a:rPr sz="2800" spc="-10">
                <a:latin typeface="Times New Roman"/>
                <a:cs typeface="Times New Roman"/>
              </a:rPr>
              <a:t>element.</a:t>
            </a:r>
            <a:endParaRPr sz="2800">
              <a:latin typeface="Times New Roman"/>
              <a:cs typeface="Times New Roman"/>
            </a:endParaRPr>
          </a:p>
          <a:p>
            <a:pPr marL="118745">
              <a:spcBef>
                <a:spcPts val="360"/>
              </a:spcBef>
            </a:pPr>
            <a:r>
              <a:rPr sz="2800">
                <a:latin typeface="Times New Roman"/>
                <a:cs typeface="Times New Roman"/>
              </a:rPr>
              <a:t>ribute values </a:t>
            </a:r>
            <a:r>
              <a:rPr sz="2800" spc="-5">
                <a:latin typeface="Times New Roman"/>
                <a:cs typeface="Times New Roman"/>
              </a:rPr>
              <a:t>must </a:t>
            </a:r>
            <a:r>
              <a:rPr sz="2800">
                <a:latin typeface="Times New Roman"/>
                <a:cs typeface="Times New Roman"/>
              </a:rPr>
              <a:t>be</a:t>
            </a:r>
            <a:r>
              <a:rPr sz="2800" spc="-5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quoted.</a:t>
            </a:r>
            <a:endParaRPr sz="2800">
              <a:latin typeface="Times New Roman"/>
              <a:cs typeface="Times New Roman"/>
            </a:endParaRPr>
          </a:p>
          <a:p>
            <a:pPr indent="187325">
              <a:lnSpc>
                <a:spcPts val="3020"/>
              </a:lnSpc>
              <a:spcBef>
                <a:spcPts val="745"/>
              </a:spcBef>
            </a:pPr>
            <a:r>
              <a:rPr sz="2800" spc="-10">
                <a:latin typeface="Times New Roman"/>
                <a:cs typeface="Times New Roman"/>
              </a:rPr>
              <a:t>element </a:t>
            </a:r>
            <a:r>
              <a:rPr sz="2800" spc="-15">
                <a:latin typeface="Times New Roman"/>
                <a:cs typeface="Times New Roman"/>
              </a:rPr>
              <a:t>may </a:t>
            </a:r>
            <a:r>
              <a:rPr sz="2800">
                <a:latin typeface="Times New Roman"/>
                <a:cs typeface="Times New Roman"/>
              </a:rPr>
              <a:t>not have to </a:t>
            </a:r>
            <a:r>
              <a:rPr sz="2800" spc="-5">
                <a:latin typeface="Times New Roman"/>
                <a:cs typeface="Times New Roman"/>
              </a:rPr>
              <a:t>attributes with </a:t>
            </a:r>
            <a:r>
              <a:rPr sz="2800">
                <a:latin typeface="Times New Roman"/>
                <a:cs typeface="Times New Roman"/>
              </a:rPr>
              <a:t>the </a:t>
            </a:r>
            <a:r>
              <a:rPr sz="2800" spc="-5">
                <a:latin typeface="Times New Roman"/>
                <a:cs typeface="Times New Roman"/>
              </a:rPr>
              <a:t>sa  </a:t>
            </a:r>
            <a:r>
              <a:rPr sz="2800" spc="-10">
                <a:latin typeface="Times New Roman"/>
                <a:cs typeface="Times New Roman"/>
              </a:rPr>
              <a:t>me.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54200" y="4428491"/>
            <a:ext cx="8140700" cy="1691639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354330" marR="5080" indent="-341630">
              <a:lnSpc>
                <a:spcPts val="3020"/>
              </a:lnSpc>
              <a:spcBef>
                <a:spcPts val="484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10">
                <a:latin typeface="Times New Roman"/>
                <a:cs typeface="Times New Roman"/>
              </a:rPr>
              <a:t>Comments </a:t>
            </a:r>
            <a:r>
              <a:rPr sz="2800" spc="-5">
                <a:latin typeface="Times New Roman"/>
                <a:cs typeface="Times New Roman"/>
              </a:rPr>
              <a:t>and processing instructions </a:t>
            </a:r>
            <a:r>
              <a:rPr sz="2800" spc="-10">
                <a:latin typeface="Times New Roman"/>
                <a:cs typeface="Times New Roman"/>
              </a:rPr>
              <a:t>may </a:t>
            </a:r>
            <a:r>
              <a:rPr sz="2800">
                <a:latin typeface="Times New Roman"/>
                <a:cs typeface="Times New Roman"/>
              </a:rPr>
              <a:t>not </a:t>
            </a:r>
            <a:r>
              <a:rPr sz="2800" spc="-5">
                <a:latin typeface="Times New Roman"/>
                <a:cs typeface="Times New Roman"/>
              </a:rPr>
              <a:t>appear  </a:t>
            </a:r>
            <a:r>
              <a:rPr sz="2800">
                <a:latin typeface="Times New Roman"/>
                <a:cs typeface="Times New Roman"/>
              </a:rPr>
              <a:t>inside</a:t>
            </a:r>
            <a:r>
              <a:rPr sz="2800" spc="-5">
                <a:latin typeface="Times New Roman"/>
                <a:cs typeface="Times New Roman"/>
              </a:rPr>
              <a:t> tags.</a:t>
            </a:r>
            <a:endParaRPr sz="2800">
              <a:latin typeface="Times New Roman"/>
              <a:cs typeface="Times New Roman"/>
            </a:endParaRPr>
          </a:p>
          <a:p>
            <a:pPr marL="354330" marR="187325" indent="-341630">
              <a:lnSpc>
                <a:spcPts val="3020"/>
              </a:lnSpc>
              <a:spcBef>
                <a:spcPts val="7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No</a:t>
            </a:r>
            <a:r>
              <a:rPr sz="2800" spc="-1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unescaped</a:t>
            </a:r>
            <a:r>
              <a:rPr sz="2800" spc="10">
                <a:latin typeface="Times New Roman"/>
                <a:cs typeface="Times New Roman"/>
              </a:rPr>
              <a:t> </a:t>
            </a:r>
            <a:r>
              <a:rPr sz="2000" b="1">
                <a:latin typeface="Courier New"/>
                <a:cs typeface="Courier New"/>
              </a:rPr>
              <a:t>&lt;</a:t>
            </a:r>
            <a:r>
              <a:rPr sz="2000" b="1" spc="-520">
                <a:latin typeface="Courier New"/>
                <a:cs typeface="Courier New"/>
              </a:rPr>
              <a:t> </a:t>
            </a:r>
            <a:r>
              <a:rPr sz="2800">
                <a:latin typeface="Times New Roman"/>
                <a:cs typeface="Times New Roman"/>
              </a:rPr>
              <a:t>or</a:t>
            </a:r>
            <a:r>
              <a:rPr sz="2800" spc="-5">
                <a:latin typeface="Times New Roman"/>
                <a:cs typeface="Times New Roman"/>
              </a:rPr>
              <a:t> </a:t>
            </a:r>
            <a:r>
              <a:rPr sz="2000" b="1">
                <a:latin typeface="Courier New"/>
                <a:cs typeface="Courier New"/>
              </a:rPr>
              <a:t>&amp;</a:t>
            </a:r>
            <a:r>
              <a:rPr sz="2000" b="1" spc="-505">
                <a:latin typeface="Courier New"/>
                <a:cs typeface="Courier New"/>
              </a:rPr>
              <a:t> </a:t>
            </a:r>
            <a:r>
              <a:rPr sz="2800">
                <a:latin typeface="Times New Roman"/>
                <a:cs typeface="Times New Roman"/>
              </a:rPr>
              <a:t>signs</a:t>
            </a:r>
            <a:r>
              <a:rPr sz="2800" spc="-20">
                <a:latin typeface="Times New Roman"/>
                <a:cs typeface="Times New Roman"/>
              </a:rPr>
              <a:t> </a:t>
            </a:r>
            <a:r>
              <a:rPr sz="2800" spc="-10">
                <a:latin typeface="Times New Roman"/>
                <a:cs typeface="Times New Roman"/>
              </a:rPr>
              <a:t>may</a:t>
            </a:r>
            <a:r>
              <a:rPr sz="2800" spc="-5">
                <a:latin typeface="Times New Roman"/>
                <a:cs typeface="Times New Roman"/>
              </a:rPr>
              <a:t> occur</a:t>
            </a:r>
            <a:r>
              <a:rPr sz="2800" spc="-15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inside </a:t>
            </a:r>
            <a:r>
              <a:rPr sz="2800" spc="-10">
                <a:latin typeface="Times New Roman"/>
                <a:cs typeface="Times New Roman"/>
              </a:rPr>
              <a:t>character  </a:t>
            </a:r>
            <a:r>
              <a:rPr sz="2800" spc="-5">
                <a:latin typeface="Times New Roman"/>
                <a:cs typeface="Times New Roman"/>
              </a:rPr>
              <a:t>data.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629462" y="4046365"/>
            <a:ext cx="752438" cy="353957"/>
          </a:xfrm>
          <a:custGeom>
            <a:avLst/>
            <a:gdLst/>
            <a:ahLst/>
            <a:cxnLst/>
            <a:rect l="l" t="t" r="r" b="b"/>
            <a:pathLst>
              <a:path w="6624320" h="1922779">
                <a:moveTo>
                  <a:pt x="0" y="0"/>
                </a:moveTo>
                <a:lnTo>
                  <a:pt x="6624320" y="0"/>
                </a:lnTo>
                <a:lnTo>
                  <a:pt x="6624320" y="1922779"/>
                </a:lnTo>
                <a:lnTo>
                  <a:pt x="0" y="1922779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94C180CD-4CB5-4042-811B-2C253601BA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65"/>
    </mc:Choice>
    <mc:Fallback xmlns="">
      <p:transition spd="slow" advTm="24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03070" y="42222"/>
            <a:ext cx="8785860" cy="723274"/>
          </a:xfrm>
          <a:prstGeom prst="rect">
            <a:avLst/>
          </a:prstGeom>
          <a:solidFill>
            <a:srgbClr val="DCDCDC"/>
          </a:solidFill>
          <a:ln w="9344">
            <a:solidFill>
              <a:srgbClr val="000000"/>
            </a:solidFill>
          </a:ln>
        </p:spPr>
        <p:txBody>
          <a:bodyPr vert="horz" wrap="square" lIns="0" tIns="45719" rIns="0" bIns="0" rtlCol="0" anchor="ctr">
            <a:spAutoFit/>
          </a:bodyPr>
          <a:lstStyle/>
          <a:p>
            <a:pPr marL="136525" algn="ctr">
              <a:lnSpc>
                <a:spcPct val="100000"/>
              </a:lnSpc>
              <a:spcBef>
                <a:spcPts val="359"/>
              </a:spcBef>
              <a:tabLst>
                <a:tab pos="4034790" algn="l"/>
              </a:tabLst>
            </a:pP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Document</a:t>
            </a:r>
            <a:r>
              <a:rPr b="1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b="1" spc="-95">
                <a:solidFill>
                  <a:srgbClr val="000000"/>
                </a:solidFill>
                <a:latin typeface="Arial"/>
                <a:cs typeface="Arial"/>
              </a:rPr>
              <a:t>Type	</a:t>
            </a: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Definitions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54200" y="782319"/>
            <a:ext cx="8398510" cy="5720797"/>
          </a:xfrm>
          <a:prstGeom prst="rect">
            <a:avLst/>
          </a:prstGeom>
        </p:spPr>
        <p:txBody>
          <a:bodyPr vert="horz" wrap="square" lIns="0" tIns="100330" rIns="0" bIns="0" rtlCol="0" anchor="t">
            <a:spAutoFit/>
          </a:bodyPr>
          <a:lstStyle/>
          <a:p>
            <a:pPr marL="12700">
              <a:spcBef>
                <a:spcPts val="790"/>
              </a:spcBef>
            </a:pPr>
            <a:r>
              <a:rPr sz="2800" spc="-10">
                <a:latin typeface="Times New Roman"/>
                <a:cs typeface="Times New Roman"/>
              </a:rPr>
              <a:t>Sometimes </a:t>
            </a:r>
            <a:r>
              <a:rPr sz="2800" spc="-5">
                <a:latin typeface="Times New Roman"/>
                <a:cs typeface="Times New Roman"/>
              </a:rPr>
              <a:t>XML </a:t>
            </a:r>
            <a:r>
              <a:rPr sz="2800">
                <a:latin typeface="Times New Roman"/>
                <a:cs typeface="Times New Roman"/>
              </a:rPr>
              <a:t>is </a:t>
            </a:r>
            <a:r>
              <a:rPr sz="2800" i="1">
                <a:latin typeface="Times New Roman"/>
                <a:cs typeface="Times New Roman"/>
              </a:rPr>
              <a:t>too</a:t>
            </a:r>
            <a:r>
              <a:rPr sz="2800" i="1" spc="-105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flexible:</a:t>
            </a:r>
            <a:endParaRPr sz="2800">
              <a:latin typeface="Times New Roman"/>
              <a:cs typeface="Times New Roman"/>
            </a:endParaRPr>
          </a:p>
          <a:p>
            <a:pPr marL="354330" marR="90805" indent="-341630">
              <a:spcBef>
                <a:spcPts val="69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Most Programs </a:t>
            </a:r>
            <a:r>
              <a:rPr sz="2800" spc="-10">
                <a:latin typeface="Times New Roman"/>
                <a:cs typeface="Times New Roman"/>
              </a:rPr>
              <a:t>can </a:t>
            </a:r>
            <a:r>
              <a:rPr sz="2800">
                <a:latin typeface="Times New Roman"/>
                <a:cs typeface="Times New Roman"/>
              </a:rPr>
              <a:t>only </a:t>
            </a:r>
            <a:r>
              <a:rPr sz="2800" spc="-5">
                <a:latin typeface="Times New Roman"/>
                <a:cs typeface="Times New Roman"/>
              </a:rPr>
              <a:t>process </a:t>
            </a:r>
            <a:r>
              <a:rPr sz="2800">
                <a:latin typeface="Times New Roman"/>
                <a:cs typeface="Times New Roman"/>
              </a:rPr>
              <a:t>a </a:t>
            </a:r>
            <a:r>
              <a:rPr sz="2800" spc="-5">
                <a:latin typeface="Times New Roman"/>
                <a:cs typeface="Times New Roman"/>
              </a:rPr>
              <a:t>subset </a:t>
            </a:r>
            <a:r>
              <a:rPr sz="2800">
                <a:latin typeface="Times New Roman"/>
                <a:cs typeface="Times New Roman"/>
              </a:rPr>
              <a:t>of </a:t>
            </a:r>
            <a:r>
              <a:rPr sz="2800" spc="-5">
                <a:latin typeface="Times New Roman"/>
                <a:cs typeface="Times New Roman"/>
              </a:rPr>
              <a:t>all </a:t>
            </a:r>
            <a:r>
              <a:rPr sz="2800">
                <a:latin typeface="Times New Roman"/>
                <a:cs typeface="Times New Roman"/>
              </a:rPr>
              <a:t>possible</a:t>
            </a:r>
            <a:r>
              <a:rPr lang="en-GB" sz="2800">
                <a:latin typeface="Times New Roman"/>
                <a:cs typeface="Times New Roman"/>
              </a:rPr>
              <a:t> </a:t>
            </a:r>
            <a:r>
              <a:rPr sz="280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XML</a:t>
            </a:r>
            <a:r>
              <a:rPr sz="2800" spc="-125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applications</a:t>
            </a:r>
            <a:endParaRPr sz="2800">
              <a:latin typeface="Times New Roman"/>
              <a:cs typeface="Times New Roman"/>
            </a:endParaRPr>
          </a:p>
          <a:p>
            <a:pPr marL="354330" marR="1325245" indent="-341630">
              <a:spcBef>
                <a:spcPts val="7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>
                <a:latin typeface="Times New Roman"/>
                <a:cs typeface="Times New Roman"/>
              </a:rPr>
              <a:t>For </a:t>
            </a:r>
            <a:r>
              <a:rPr sz="2800" spc="-5">
                <a:latin typeface="Times New Roman"/>
                <a:cs typeface="Times New Roman"/>
              </a:rPr>
              <a:t>exchanging data, </a:t>
            </a:r>
            <a:r>
              <a:rPr sz="2800">
                <a:latin typeface="Times New Roman"/>
                <a:cs typeface="Times New Roman"/>
              </a:rPr>
              <a:t>the </a:t>
            </a:r>
            <a:r>
              <a:rPr sz="2800" spc="-10">
                <a:latin typeface="Times New Roman"/>
                <a:cs typeface="Times New Roman"/>
              </a:rPr>
              <a:t>format </a:t>
            </a:r>
            <a:r>
              <a:rPr sz="2800" spc="-5">
                <a:latin typeface="Times New Roman"/>
                <a:cs typeface="Times New Roman"/>
              </a:rPr>
              <a:t>(i.e., </a:t>
            </a:r>
            <a:r>
              <a:rPr sz="2800" spc="-10">
                <a:latin typeface="Times New Roman"/>
                <a:cs typeface="Times New Roman"/>
              </a:rPr>
              <a:t>elements,</a:t>
            </a:r>
            <a:r>
              <a:rPr lang="en-GB" sz="2800" spc="-10">
                <a:latin typeface="Times New Roman"/>
                <a:cs typeface="Times New Roman"/>
              </a:rPr>
              <a:t> </a:t>
            </a:r>
            <a:r>
              <a:rPr sz="2800" spc="-1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attributes and </a:t>
            </a:r>
            <a:r>
              <a:rPr sz="2800">
                <a:latin typeface="Times New Roman"/>
                <a:cs typeface="Times New Roman"/>
              </a:rPr>
              <a:t>their </a:t>
            </a:r>
            <a:r>
              <a:rPr sz="2800" spc="-5">
                <a:latin typeface="Times New Roman"/>
                <a:cs typeface="Times New Roman"/>
              </a:rPr>
              <a:t>semantics) must </a:t>
            </a:r>
            <a:r>
              <a:rPr sz="2800">
                <a:latin typeface="Times New Roman"/>
                <a:cs typeface="Times New Roman"/>
              </a:rPr>
              <a:t>be</a:t>
            </a:r>
            <a:r>
              <a:rPr sz="2800" spc="-2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fixed</a:t>
            </a:r>
            <a:endParaRPr sz="2800">
              <a:latin typeface="Times New Roman"/>
              <a:cs typeface="Times New Roman"/>
            </a:endParaRPr>
          </a:p>
          <a:p>
            <a:pPr marL="354330" marR="5080" indent="-341630">
              <a:spcBef>
                <a:spcPts val="690"/>
              </a:spcBef>
            </a:pPr>
            <a:r>
              <a:rPr sz="4200" spc="-7" baseline="1984">
                <a:latin typeface="Symbol"/>
                <a:cs typeface="Symbol"/>
              </a:rPr>
              <a:t></a:t>
            </a:r>
            <a:r>
              <a:rPr sz="2800" b="1" spc="-5">
                <a:latin typeface="Times New Roman"/>
                <a:cs typeface="Times New Roman"/>
              </a:rPr>
              <a:t>Document </a:t>
            </a:r>
            <a:r>
              <a:rPr sz="2800" b="1" spc="-60">
                <a:latin typeface="Times New Roman"/>
                <a:cs typeface="Times New Roman"/>
              </a:rPr>
              <a:t>Type </a:t>
            </a:r>
            <a:r>
              <a:rPr sz="2800" b="1" spc="-5">
                <a:latin typeface="Times New Roman"/>
                <a:cs typeface="Times New Roman"/>
              </a:rPr>
              <a:t>Definitions </a:t>
            </a:r>
            <a:r>
              <a:rPr sz="2800" spc="-5">
                <a:latin typeface="Times New Roman"/>
                <a:cs typeface="Times New Roman"/>
              </a:rPr>
              <a:t>(</a:t>
            </a:r>
            <a:r>
              <a:rPr sz="2800" b="1" spc="-5">
                <a:latin typeface="Times New Roman"/>
                <a:cs typeface="Times New Roman"/>
              </a:rPr>
              <a:t>DTD</a:t>
            </a:r>
            <a:r>
              <a:rPr sz="2800" spc="-5">
                <a:latin typeface="Times New Roman"/>
                <a:cs typeface="Times New Roman"/>
              </a:rPr>
              <a:t>) for establishing </a:t>
            </a:r>
            <a:r>
              <a:rPr sz="2800">
                <a:latin typeface="Times New Roman"/>
                <a:cs typeface="Times New Roman"/>
              </a:rPr>
              <a:t>the  vocabulary </a:t>
            </a:r>
            <a:r>
              <a:rPr sz="2800" spc="-5">
                <a:latin typeface="Times New Roman"/>
                <a:cs typeface="Times New Roman"/>
              </a:rPr>
              <a:t>for </a:t>
            </a:r>
            <a:r>
              <a:rPr sz="2800">
                <a:latin typeface="Times New Roman"/>
                <a:cs typeface="Times New Roman"/>
              </a:rPr>
              <a:t>one </a:t>
            </a:r>
            <a:r>
              <a:rPr sz="2800" spc="-10">
                <a:latin typeface="Times New Roman"/>
                <a:cs typeface="Times New Roman"/>
              </a:rPr>
              <a:t>XML </a:t>
            </a:r>
            <a:r>
              <a:rPr sz="2800" spc="-5">
                <a:latin typeface="Times New Roman"/>
                <a:cs typeface="Times New Roman"/>
              </a:rPr>
              <a:t>application (in </a:t>
            </a:r>
            <a:r>
              <a:rPr sz="2800" spc="-10">
                <a:latin typeface="Times New Roman"/>
                <a:cs typeface="Times New Roman"/>
              </a:rPr>
              <a:t>some </a:t>
            </a:r>
            <a:r>
              <a:rPr sz="2800" spc="-5">
                <a:latin typeface="Times New Roman"/>
                <a:cs typeface="Times New Roman"/>
              </a:rPr>
              <a:t>sense  comparable </a:t>
            </a:r>
            <a:r>
              <a:rPr sz="2800">
                <a:latin typeface="Times New Roman"/>
                <a:cs typeface="Times New Roman"/>
              </a:rPr>
              <a:t>to </a:t>
            </a:r>
            <a:r>
              <a:rPr sz="2800" i="1" spc="-5">
                <a:latin typeface="Times New Roman"/>
                <a:cs typeface="Times New Roman"/>
              </a:rPr>
              <a:t>schemas </a:t>
            </a:r>
            <a:r>
              <a:rPr sz="2800">
                <a:latin typeface="Times New Roman"/>
                <a:cs typeface="Times New Roman"/>
              </a:rPr>
              <a:t>in</a:t>
            </a:r>
            <a:r>
              <a:rPr sz="2800" spc="-5">
                <a:latin typeface="Times New Roman"/>
                <a:cs typeface="Times New Roman"/>
              </a:rPr>
              <a:t> databases)</a:t>
            </a:r>
            <a:endParaRPr sz="2800">
              <a:latin typeface="Times New Roman"/>
              <a:cs typeface="Times New Roman"/>
            </a:endParaRPr>
          </a:p>
          <a:p>
            <a:pPr marL="354330" marR="54610" indent="-341630">
              <a:spcBef>
                <a:spcPts val="700"/>
              </a:spcBef>
            </a:pPr>
            <a:r>
              <a:rPr sz="2800">
                <a:latin typeface="Times New Roman"/>
                <a:cs typeface="Times New Roman"/>
              </a:rPr>
              <a:t>A </a:t>
            </a:r>
            <a:r>
              <a:rPr sz="2800" spc="-5">
                <a:latin typeface="Times New Roman"/>
                <a:cs typeface="Times New Roman"/>
              </a:rPr>
              <a:t>document </a:t>
            </a:r>
            <a:r>
              <a:rPr sz="2800">
                <a:latin typeface="Times New Roman"/>
                <a:cs typeface="Times New Roman"/>
              </a:rPr>
              <a:t>is </a:t>
            </a:r>
            <a:r>
              <a:rPr sz="2800" b="1">
                <a:latin typeface="Times New Roman"/>
                <a:cs typeface="Times New Roman"/>
              </a:rPr>
              <a:t>valid </a:t>
            </a:r>
            <a:r>
              <a:rPr sz="2800" b="1" spc="-10">
                <a:latin typeface="Times New Roman"/>
                <a:cs typeface="Times New Roman"/>
              </a:rPr>
              <a:t>with </a:t>
            </a:r>
            <a:r>
              <a:rPr sz="2800" b="1" spc="-15">
                <a:latin typeface="Times New Roman"/>
                <a:cs typeface="Times New Roman"/>
              </a:rPr>
              <a:t>respect </a:t>
            </a:r>
            <a:r>
              <a:rPr sz="2800" b="1">
                <a:latin typeface="Times New Roman"/>
                <a:cs typeface="Times New Roman"/>
              </a:rPr>
              <a:t>to a </a:t>
            </a:r>
            <a:r>
              <a:rPr sz="2800" b="1" spc="-5">
                <a:latin typeface="Times New Roman"/>
                <a:cs typeface="Times New Roman"/>
              </a:rPr>
              <a:t>DTD </a:t>
            </a:r>
            <a:r>
              <a:rPr sz="2800">
                <a:latin typeface="Times New Roman"/>
                <a:cs typeface="Times New Roman"/>
              </a:rPr>
              <a:t>if it</a:t>
            </a:r>
            <a:r>
              <a:rPr sz="2800" spc="-245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conforms</a:t>
            </a:r>
            <a:r>
              <a:rPr lang="en-GB" sz="2800" spc="-5">
                <a:latin typeface="Times New Roman"/>
                <a:cs typeface="Times New Roman"/>
              </a:rPr>
              <a:t> </a:t>
            </a:r>
            <a:r>
              <a:rPr sz="2800" spc="-5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to the rules </a:t>
            </a:r>
            <a:r>
              <a:rPr sz="2800" spc="-10">
                <a:latin typeface="Times New Roman"/>
                <a:cs typeface="Times New Roman"/>
              </a:rPr>
              <a:t>specified </a:t>
            </a:r>
            <a:r>
              <a:rPr sz="2800">
                <a:latin typeface="Times New Roman"/>
                <a:cs typeface="Times New Roman"/>
              </a:rPr>
              <a:t>in </a:t>
            </a:r>
            <a:r>
              <a:rPr sz="2800" spc="-5">
                <a:latin typeface="Times New Roman"/>
                <a:cs typeface="Times New Roman"/>
              </a:rPr>
              <a:t>that</a:t>
            </a:r>
            <a:r>
              <a:rPr sz="2800" spc="-40">
                <a:latin typeface="Times New Roman"/>
                <a:cs typeface="Times New Roman"/>
              </a:rPr>
              <a:t> </a:t>
            </a:r>
            <a:r>
              <a:rPr sz="2800" spc="-10">
                <a:latin typeface="Times New Roman"/>
                <a:cs typeface="Times New Roman"/>
              </a:rPr>
              <a:t>DTD.</a:t>
            </a:r>
            <a:endParaRPr sz="2800">
              <a:latin typeface="Times New Roman"/>
              <a:cs typeface="Times New Roman"/>
            </a:endParaRPr>
          </a:p>
          <a:p>
            <a:pPr marL="12700">
              <a:spcBef>
                <a:spcPts val="690"/>
              </a:spcBef>
            </a:pPr>
            <a:r>
              <a:rPr sz="2800" spc="-5">
                <a:latin typeface="Times New Roman"/>
                <a:cs typeface="Times New Roman"/>
              </a:rPr>
              <a:t>Most XML parsers </a:t>
            </a:r>
            <a:r>
              <a:rPr sz="2800" spc="-10">
                <a:latin typeface="Times New Roman"/>
                <a:cs typeface="Times New Roman"/>
              </a:rPr>
              <a:t>can </a:t>
            </a:r>
            <a:r>
              <a:rPr sz="2800">
                <a:latin typeface="Times New Roman"/>
                <a:cs typeface="Times New Roman"/>
              </a:rPr>
              <a:t>be </a:t>
            </a:r>
            <a:r>
              <a:rPr sz="2800" spc="-5">
                <a:latin typeface="Times New Roman"/>
                <a:cs typeface="Times New Roman"/>
              </a:rPr>
              <a:t>configured </a:t>
            </a:r>
            <a:r>
              <a:rPr sz="2800">
                <a:latin typeface="Times New Roman"/>
                <a:cs typeface="Times New Roman"/>
              </a:rPr>
              <a:t>to</a:t>
            </a:r>
            <a:r>
              <a:rPr sz="2800" spc="-145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validate.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4797C50-9C31-4A9A-89E1-B26F5A4134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542"/>
    </mc:Choice>
    <mc:Fallback xmlns="">
      <p:transition spd="slow" advTm="59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03070" y="42222"/>
            <a:ext cx="8785860" cy="723274"/>
          </a:xfrm>
          <a:prstGeom prst="rect">
            <a:avLst/>
          </a:prstGeom>
          <a:solidFill>
            <a:srgbClr val="DCDCDC"/>
          </a:solidFill>
          <a:ln w="9344">
            <a:solidFill>
              <a:srgbClr val="000000"/>
            </a:solidFill>
          </a:ln>
        </p:spPr>
        <p:txBody>
          <a:bodyPr vert="horz" wrap="square" lIns="0" tIns="45719" rIns="0" bIns="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359"/>
              </a:spcBef>
            </a:pPr>
            <a:r>
              <a:rPr b="1" spc="-15">
                <a:solidFill>
                  <a:srgbClr val="000000"/>
                </a:solidFill>
                <a:latin typeface="Arial"/>
                <a:cs typeface="Arial"/>
              </a:rPr>
              <a:t>DTD </a:t>
            </a:r>
            <a:r>
              <a:rPr b="1" spc="-5">
                <a:solidFill>
                  <a:srgbClr val="000000"/>
                </a:solidFill>
                <a:latin typeface="Arial"/>
                <a:cs typeface="Arial"/>
              </a:rPr>
              <a:t>Example:</a:t>
            </a:r>
            <a:r>
              <a:rPr b="1" spc="5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Elements</a:t>
            </a:r>
          </a:p>
        </p:txBody>
      </p:sp>
      <p:sp>
        <p:nvSpPr>
          <p:cNvPr id="3" name="object 3"/>
          <p:cNvSpPr/>
          <p:nvPr/>
        </p:nvSpPr>
        <p:spPr>
          <a:xfrm>
            <a:off x="1774190" y="4076700"/>
            <a:ext cx="4105910" cy="825500"/>
          </a:xfrm>
          <a:custGeom>
            <a:avLst/>
            <a:gdLst/>
            <a:ahLst/>
            <a:cxnLst/>
            <a:rect l="l" t="t" r="r" b="b"/>
            <a:pathLst>
              <a:path w="4105910" h="825500">
                <a:moveTo>
                  <a:pt x="0" y="0"/>
                </a:moveTo>
                <a:lnTo>
                  <a:pt x="4105910" y="0"/>
                </a:lnTo>
                <a:lnTo>
                  <a:pt x="4105910" y="825500"/>
                </a:lnTo>
                <a:lnTo>
                  <a:pt x="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1775459" y="1557019"/>
            <a:ext cx="6841490" cy="4648200"/>
            <a:chOff x="251459" y="1557019"/>
            <a:chExt cx="6841490" cy="4648200"/>
          </a:xfrm>
        </p:grpSpPr>
        <p:sp>
          <p:nvSpPr>
            <p:cNvPr id="5" name="object 5"/>
            <p:cNvSpPr/>
            <p:nvPr/>
          </p:nvSpPr>
          <p:spPr>
            <a:xfrm>
              <a:off x="1475740" y="1689099"/>
              <a:ext cx="1637030" cy="2387600"/>
            </a:xfrm>
            <a:custGeom>
              <a:avLst/>
              <a:gdLst/>
              <a:ahLst/>
              <a:cxnLst/>
              <a:rect l="l" t="t" r="r" b="b"/>
              <a:pathLst>
                <a:path w="1637030" h="2387600">
                  <a:moveTo>
                    <a:pt x="0" y="2387600"/>
                  </a:moveTo>
                  <a:lnTo>
                    <a:pt x="1637029" y="0"/>
                  </a:lnTo>
                </a:path>
              </a:pathLst>
            </a:custGeom>
            <a:ln w="5715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35299" y="1557019"/>
              <a:ext cx="168910" cy="190500"/>
            </a:xfrm>
            <a:custGeom>
              <a:avLst/>
              <a:gdLst/>
              <a:ahLst/>
              <a:cxnLst/>
              <a:rect l="l" t="t" r="r" b="b"/>
              <a:pathLst>
                <a:path w="168910" h="190500">
                  <a:moveTo>
                    <a:pt x="168910" y="0"/>
                  </a:moveTo>
                  <a:lnTo>
                    <a:pt x="0" y="93979"/>
                  </a:lnTo>
                  <a:lnTo>
                    <a:pt x="142239" y="190500"/>
                  </a:lnTo>
                  <a:lnTo>
                    <a:pt x="16891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51459" y="5012690"/>
              <a:ext cx="6841490" cy="1192530"/>
            </a:xfrm>
            <a:custGeom>
              <a:avLst/>
              <a:gdLst/>
              <a:ahLst/>
              <a:cxnLst/>
              <a:rect l="l" t="t" r="r" b="b"/>
              <a:pathLst>
                <a:path w="6841490" h="1192529">
                  <a:moveTo>
                    <a:pt x="0" y="0"/>
                  </a:moveTo>
                  <a:lnTo>
                    <a:pt x="6841490" y="0"/>
                  </a:lnTo>
                  <a:lnTo>
                    <a:pt x="6841490" y="1192530"/>
                  </a:lnTo>
                  <a:lnTo>
                    <a:pt x="0" y="11925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1746252" y="879476"/>
          <a:ext cx="6553835" cy="6489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386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1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26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54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9410">
                <a:tc>
                  <a:txBody>
                    <a:bodyPr/>
                    <a:lstStyle/>
                    <a:p>
                      <a:pPr marR="67310" algn="r">
                        <a:lnSpc>
                          <a:spcPts val="2200"/>
                        </a:lnSpc>
                      </a:pPr>
                      <a:r>
                        <a:rPr sz="2000" b="1" spc="-15">
                          <a:latin typeface="Courier New"/>
                          <a:cs typeface="Courier New"/>
                        </a:rPr>
                        <a:t>&lt;</a:t>
                      </a:r>
                      <a:r>
                        <a:rPr sz="2000" b="1" spc="5">
                          <a:latin typeface="Courier New"/>
                          <a:cs typeface="Courier New"/>
                        </a:rPr>
                        <a:t>!</a:t>
                      </a:r>
                      <a:r>
                        <a:rPr sz="2000" b="1" spc="-5">
                          <a:latin typeface="Courier New"/>
                          <a:cs typeface="Courier New"/>
                        </a:rPr>
                        <a:t>E</a:t>
                      </a:r>
                      <a:r>
                        <a:rPr sz="2000" b="1" spc="-15">
                          <a:latin typeface="Courier New"/>
                          <a:cs typeface="Courier New"/>
                        </a:rPr>
                        <a:t>L</a:t>
                      </a:r>
                      <a:r>
                        <a:rPr sz="2000" b="1" spc="5">
                          <a:latin typeface="Courier New"/>
                          <a:cs typeface="Courier New"/>
                        </a:rPr>
                        <a:t>E</a:t>
                      </a:r>
                      <a:r>
                        <a:rPr sz="2000" b="1" spc="-5">
                          <a:latin typeface="Courier New"/>
                          <a:cs typeface="Courier New"/>
                        </a:rPr>
                        <a:t>M</a:t>
                      </a:r>
                      <a:r>
                        <a:rPr sz="2000" b="1" spc="-15">
                          <a:latin typeface="Courier New"/>
                          <a:cs typeface="Courier New"/>
                        </a:rPr>
                        <a:t>E</a:t>
                      </a:r>
                      <a:r>
                        <a:rPr sz="2000" b="1" spc="5">
                          <a:latin typeface="Courier New"/>
                          <a:cs typeface="Courier New"/>
                        </a:rPr>
                        <a:t>N</a:t>
                      </a:r>
                      <a:r>
                        <a:rPr sz="2000" b="1">
                          <a:latin typeface="Courier New"/>
                          <a:cs typeface="Courier New"/>
                        </a:rPr>
                        <a:t>T</a:t>
                      </a:r>
                      <a:endParaRPr sz="20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L w="76200">
                      <a:solidFill>
                        <a:srgbClr val="00CC99"/>
                      </a:solidFill>
                      <a:prstDash val="solid"/>
                    </a:lnL>
                    <a:lnT w="76200">
                      <a:solidFill>
                        <a:srgbClr val="00CC9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74930">
                        <a:lnSpc>
                          <a:spcPts val="2200"/>
                        </a:lnSpc>
                      </a:pPr>
                      <a:r>
                        <a:rPr sz="2000" b="1" spc="-5">
                          <a:latin typeface="Courier New"/>
                          <a:cs typeface="Courier New"/>
                        </a:rPr>
                        <a:t>article</a:t>
                      </a:r>
                      <a:endParaRPr sz="20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T w="76200">
                      <a:solidFill>
                        <a:srgbClr val="00CC99"/>
                      </a:solidFill>
                      <a:prstDash val="solid"/>
                    </a:lnT>
                  </a:tcPr>
                </a:tc>
                <a:tc gridSpan="2">
                  <a:txBody>
                    <a:bodyPr/>
                    <a:lstStyle/>
                    <a:p>
                      <a:pPr marL="304800">
                        <a:lnSpc>
                          <a:spcPts val="2200"/>
                        </a:lnSpc>
                      </a:pPr>
                      <a:r>
                        <a:rPr sz="2000" b="1" spc="-5">
                          <a:latin typeface="Courier New"/>
                          <a:cs typeface="Courier New"/>
                        </a:rPr>
                        <a:t>(title,author+,text)&gt;</a:t>
                      </a:r>
                      <a:endParaRPr sz="20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R w="76200">
                      <a:solidFill>
                        <a:srgbClr val="00CC99"/>
                      </a:solidFill>
                      <a:prstDash val="solid"/>
                    </a:lnR>
                    <a:lnT w="76200">
                      <a:solidFill>
                        <a:srgbClr val="00CC99"/>
                      </a:solidFill>
                      <a:prstDash val="solid"/>
                    </a:lnT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60">
                <a:tc>
                  <a:txBody>
                    <a:bodyPr/>
                    <a:lstStyle/>
                    <a:p>
                      <a:pPr marR="67310" algn="r">
                        <a:lnSpc>
                          <a:spcPts val="2180"/>
                        </a:lnSpc>
                      </a:pPr>
                      <a:r>
                        <a:rPr sz="2000" b="1" spc="-15">
                          <a:latin typeface="Courier New"/>
                          <a:cs typeface="Courier New"/>
                        </a:rPr>
                        <a:t>&lt;</a:t>
                      </a:r>
                      <a:r>
                        <a:rPr sz="2000" b="1" spc="5">
                          <a:latin typeface="Courier New"/>
                          <a:cs typeface="Courier New"/>
                        </a:rPr>
                        <a:t>!</a:t>
                      </a:r>
                      <a:r>
                        <a:rPr sz="2000" b="1" spc="-5">
                          <a:latin typeface="Courier New"/>
                          <a:cs typeface="Courier New"/>
                        </a:rPr>
                        <a:t>E</a:t>
                      </a:r>
                      <a:r>
                        <a:rPr sz="2000" b="1" spc="-15">
                          <a:latin typeface="Courier New"/>
                          <a:cs typeface="Courier New"/>
                        </a:rPr>
                        <a:t>L</a:t>
                      </a:r>
                      <a:r>
                        <a:rPr sz="2000" b="1" spc="5">
                          <a:latin typeface="Courier New"/>
                          <a:cs typeface="Courier New"/>
                        </a:rPr>
                        <a:t>E</a:t>
                      </a:r>
                      <a:r>
                        <a:rPr sz="2000" b="1" spc="-5">
                          <a:latin typeface="Courier New"/>
                          <a:cs typeface="Courier New"/>
                        </a:rPr>
                        <a:t>M</a:t>
                      </a:r>
                      <a:r>
                        <a:rPr sz="2000" b="1" spc="-15">
                          <a:latin typeface="Courier New"/>
                          <a:cs typeface="Courier New"/>
                        </a:rPr>
                        <a:t>E</a:t>
                      </a:r>
                      <a:r>
                        <a:rPr sz="2000" b="1" spc="5">
                          <a:latin typeface="Courier New"/>
                          <a:cs typeface="Courier New"/>
                        </a:rPr>
                        <a:t>N</a:t>
                      </a:r>
                      <a:r>
                        <a:rPr sz="2000" b="1">
                          <a:latin typeface="Courier New"/>
                          <a:cs typeface="Courier New"/>
                        </a:rPr>
                        <a:t>T</a:t>
                      </a:r>
                      <a:endParaRPr sz="20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L w="76200">
                      <a:solidFill>
                        <a:srgbClr val="FF0000"/>
                      </a:solidFill>
                      <a:prstDash val="solid"/>
                    </a:lnL>
                    <a:lnB w="76200">
                      <a:solidFill>
                        <a:srgbClr val="FF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4930">
                        <a:lnSpc>
                          <a:spcPts val="2180"/>
                        </a:lnSpc>
                      </a:pPr>
                      <a:r>
                        <a:rPr sz="2000" b="1" spc="-5">
                          <a:latin typeface="Courier New"/>
                          <a:cs typeface="Courier New"/>
                        </a:rPr>
                        <a:t>title</a:t>
                      </a:r>
                      <a:endParaRPr sz="20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B w="76200">
                      <a:solidFill>
                        <a:srgbClr val="FF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04800">
                        <a:lnSpc>
                          <a:spcPts val="2180"/>
                        </a:lnSpc>
                      </a:pPr>
                      <a:r>
                        <a:rPr sz="2000" b="1" spc="-5">
                          <a:latin typeface="Courier New"/>
                          <a:cs typeface="Courier New"/>
                        </a:rPr>
                        <a:t>(#PCDATA)&gt;</a:t>
                      </a:r>
                      <a:endParaRPr sz="20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R w="76200">
                      <a:solidFill>
                        <a:srgbClr val="FF0000"/>
                      </a:solidFill>
                      <a:prstDash val="solid"/>
                    </a:lnR>
                    <a:lnB w="76200">
                      <a:solidFill>
                        <a:srgbClr val="FF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76200">
                      <a:solidFill>
                        <a:srgbClr val="FF0000"/>
                      </a:solidFill>
                      <a:prstDash val="soli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object 9"/>
          <p:cNvSpPr txBox="1"/>
          <p:nvPr/>
        </p:nvSpPr>
        <p:spPr>
          <a:xfrm>
            <a:off x="5052798" y="1606550"/>
            <a:ext cx="154876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b="1" spc="-15">
                <a:latin typeface="Courier New"/>
                <a:cs typeface="Courier New"/>
              </a:rPr>
              <a:t>(</a:t>
            </a:r>
            <a:r>
              <a:rPr sz="2000" b="1" spc="5">
                <a:latin typeface="Courier New"/>
                <a:cs typeface="Courier New"/>
              </a:rPr>
              <a:t>#</a:t>
            </a:r>
            <a:r>
              <a:rPr sz="2000" b="1" spc="-5">
                <a:latin typeface="Courier New"/>
                <a:cs typeface="Courier New"/>
              </a:rPr>
              <a:t>P</a:t>
            </a:r>
            <a:r>
              <a:rPr sz="2000" b="1" spc="-15">
                <a:latin typeface="Courier New"/>
                <a:cs typeface="Courier New"/>
              </a:rPr>
              <a:t>C</a:t>
            </a:r>
            <a:r>
              <a:rPr sz="2000" b="1" spc="5">
                <a:latin typeface="Courier New"/>
                <a:cs typeface="Courier New"/>
              </a:rPr>
              <a:t>D</a:t>
            </a:r>
            <a:r>
              <a:rPr sz="2000" b="1" spc="-5">
                <a:latin typeface="Courier New"/>
                <a:cs typeface="Courier New"/>
              </a:rPr>
              <a:t>A</a:t>
            </a:r>
            <a:r>
              <a:rPr sz="2000" b="1" spc="-15">
                <a:latin typeface="Courier New"/>
                <a:cs typeface="Courier New"/>
              </a:rPr>
              <a:t>T</a:t>
            </a:r>
            <a:r>
              <a:rPr sz="2000" b="1" spc="5">
                <a:latin typeface="Courier New"/>
                <a:cs typeface="Courier New"/>
              </a:rPr>
              <a:t>A</a:t>
            </a:r>
            <a:r>
              <a:rPr sz="2000" b="1" spc="-5">
                <a:latin typeface="Courier New"/>
                <a:cs typeface="Courier New"/>
              </a:rPr>
              <a:t>)&gt;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052798" y="1974850"/>
            <a:ext cx="489902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b="1" spc="-10">
                <a:latin typeface="Courier New"/>
                <a:cs typeface="Courier New"/>
              </a:rPr>
              <a:t>(abstract,section*,literature?)&gt;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854200" y="1543050"/>
            <a:ext cx="2767330" cy="1498600"/>
          </a:xfrm>
          <a:prstGeom prst="rect">
            <a:avLst/>
          </a:prstGeom>
        </p:spPr>
        <p:txBody>
          <a:bodyPr vert="horz" wrap="square" lIns="0" tIns="76200" rIns="0" bIns="0" rtlCol="0">
            <a:spAutoFit/>
          </a:bodyPr>
          <a:lstStyle/>
          <a:p>
            <a:pPr marL="12700">
              <a:spcBef>
                <a:spcPts val="600"/>
              </a:spcBef>
            </a:pPr>
            <a:r>
              <a:rPr sz="2000" b="1" spc="-5">
                <a:latin typeface="Courier New"/>
                <a:cs typeface="Courier New"/>
              </a:rPr>
              <a:t>&lt;!ELEMENT</a:t>
            </a:r>
            <a:r>
              <a:rPr sz="2000" b="1" spc="-45">
                <a:latin typeface="Courier New"/>
                <a:cs typeface="Courier New"/>
              </a:rPr>
              <a:t> </a:t>
            </a:r>
            <a:r>
              <a:rPr sz="2000" b="1" spc="-5">
                <a:latin typeface="Courier New"/>
                <a:cs typeface="Courier New"/>
              </a:rPr>
              <a:t>author</a:t>
            </a:r>
            <a:endParaRPr sz="2000">
              <a:latin typeface="Courier New"/>
              <a:cs typeface="Courier New"/>
            </a:endParaRPr>
          </a:p>
          <a:p>
            <a:pPr marL="12700">
              <a:spcBef>
                <a:spcPts val="500"/>
              </a:spcBef>
            </a:pPr>
            <a:r>
              <a:rPr sz="2000" b="1" spc="-5">
                <a:latin typeface="Courier New"/>
                <a:cs typeface="Courier New"/>
              </a:rPr>
              <a:t>&lt;!ELEMENT</a:t>
            </a:r>
            <a:r>
              <a:rPr sz="2000" b="1" spc="-35">
                <a:latin typeface="Courier New"/>
                <a:cs typeface="Courier New"/>
              </a:rPr>
              <a:t> </a:t>
            </a:r>
            <a:r>
              <a:rPr sz="2000" b="1" spc="-5">
                <a:latin typeface="Courier New"/>
                <a:cs typeface="Courier New"/>
              </a:rPr>
              <a:t>text</a:t>
            </a:r>
            <a:endParaRPr sz="2000">
              <a:latin typeface="Courier New"/>
              <a:cs typeface="Courier New"/>
            </a:endParaRPr>
          </a:p>
          <a:p>
            <a:pPr marL="12700">
              <a:spcBef>
                <a:spcPts val="500"/>
              </a:spcBef>
            </a:pPr>
            <a:r>
              <a:rPr sz="2000" b="1" spc="-5">
                <a:latin typeface="Courier New"/>
                <a:cs typeface="Courier New"/>
              </a:rPr>
              <a:t>&lt;!ELEMENT</a:t>
            </a:r>
            <a:r>
              <a:rPr sz="2000" b="1" spc="-90">
                <a:latin typeface="Courier New"/>
                <a:cs typeface="Courier New"/>
              </a:rPr>
              <a:t> </a:t>
            </a:r>
            <a:r>
              <a:rPr sz="2000" b="1" spc="-5">
                <a:latin typeface="Courier New"/>
                <a:cs typeface="Courier New"/>
              </a:rPr>
              <a:t>abstract</a:t>
            </a:r>
            <a:endParaRPr sz="2000">
              <a:latin typeface="Courier New"/>
              <a:cs typeface="Courier New"/>
            </a:endParaRPr>
          </a:p>
          <a:p>
            <a:pPr marL="12700">
              <a:spcBef>
                <a:spcPts val="500"/>
              </a:spcBef>
            </a:pPr>
            <a:r>
              <a:rPr sz="2000" b="1" spc="-5">
                <a:latin typeface="Courier New"/>
                <a:cs typeface="Courier New"/>
              </a:rPr>
              <a:t>&lt;!ELEMENT</a:t>
            </a:r>
            <a:r>
              <a:rPr sz="2000" b="1" spc="-60">
                <a:latin typeface="Courier New"/>
                <a:cs typeface="Courier New"/>
              </a:rPr>
              <a:t> </a:t>
            </a:r>
            <a:r>
              <a:rPr sz="2000" b="1" spc="-5">
                <a:latin typeface="Courier New"/>
                <a:cs typeface="Courier New"/>
              </a:rPr>
              <a:t>section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052773" y="2279650"/>
            <a:ext cx="2614295" cy="762000"/>
          </a:xfrm>
          <a:prstGeom prst="rect">
            <a:avLst/>
          </a:prstGeom>
        </p:spPr>
        <p:txBody>
          <a:bodyPr vert="horz" wrap="square" lIns="0" tIns="76200" rIns="0" bIns="0" rtlCol="0">
            <a:spAutoFit/>
          </a:bodyPr>
          <a:lstStyle/>
          <a:p>
            <a:pPr marL="12700">
              <a:spcBef>
                <a:spcPts val="600"/>
              </a:spcBef>
            </a:pPr>
            <a:r>
              <a:rPr sz="2000" b="1" spc="-5">
                <a:latin typeface="Courier New"/>
                <a:cs typeface="Courier New"/>
              </a:rPr>
              <a:t>(#PCDATA)&gt;</a:t>
            </a:r>
            <a:endParaRPr sz="2000">
              <a:latin typeface="Courier New"/>
              <a:cs typeface="Courier New"/>
            </a:endParaRPr>
          </a:p>
          <a:p>
            <a:pPr marL="12700">
              <a:spcBef>
                <a:spcPts val="500"/>
              </a:spcBef>
            </a:pPr>
            <a:r>
              <a:rPr sz="2000" b="1" spc="-10">
                <a:latin typeface="Courier New"/>
                <a:cs typeface="Courier New"/>
              </a:rPr>
              <a:t>(#PCDATA|index)+&gt;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854200" y="3016250"/>
            <a:ext cx="4747260" cy="762000"/>
          </a:xfrm>
          <a:prstGeom prst="rect">
            <a:avLst/>
          </a:prstGeom>
        </p:spPr>
        <p:txBody>
          <a:bodyPr vert="horz" wrap="square" lIns="0" tIns="76200" rIns="0" bIns="0" rtlCol="0">
            <a:spAutoFit/>
          </a:bodyPr>
          <a:lstStyle/>
          <a:p>
            <a:pPr marL="12700">
              <a:spcBef>
                <a:spcPts val="600"/>
              </a:spcBef>
            </a:pPr>
            <a:r>
              <a:rPr sz="2000" b="1" spc="-5">
                <a:latin typeface="Courier New"/>
                <a:cs typeface="Courier New"/>
              </a:rPr>
              <a:t>&lt;!ELEMENT literature</a:t>
            </a:r>
            <a:r>
              <a:rPr sz="2000" b="1" spc="-95">
                <a:latin typeface="Courier New"/>
                <a:cs typeface="Courier New"/>
              </a:rPr>
              <a:t> </a:t>
            </a:r>
            <a:r>
              <a:rPr sz="2000" b="1" spc="-5">
                <a:latin typeface="Courier New"/>
                <a:cs typeface="Courier New"/>
              </a:rPr>
              <a:t>(#PCDATA)&gt;</a:t>
            </a:r>
            <a:endParaRPr sz="2000">
              <a:latin typeface="Courier New"/>
              <a:cs typeface="Courier New"/>
            </a:endParaRPr>
          </a:p>
          <a:p>
            <a:pPr marL="12700">
              <a:spcBef>
                <a:spcPts val="500"/>
              </a:spcBef>
              <a:tabLst>
                <a:tab pos="3211195" algn="l"/>
              </a:tabLst>
            </a:pPr>
            <a:r>
              <a:rPr sz="2000" b="1" spc="-15">
                <a:latin typeface="Courier New"/>
                <a:cs typeface="Courier New"/>
              </a:rPr>
              <a:t>&lt;</a:t>
            </a:r>
            <a:r>
              <a:rPr sz="2000" b="1" spc="5">
                <a:latin typeface="Courier New"/>
                <a:cs typeface="Courier New"/>
              </a:rPr>
              <a:t>!</a:t>
            </a:r>
            <a:r>
              <a:rPr sz="2000" b="1" spc="-5">
                <a:latin typeface="Courier New"/>
                <a:cs typeface="Courier New"/>
              </a:rPr>
              <a:t>E</a:t>
            </a:r>
            <a:r>
              <a:rPr sz="2000" b="1" spc="-15">
                <a:latin typeface="Courier New"/>
                <a:cs typeface="Courier New"/>
              </a:rPr>
              <a:t>L</a:t>
            </a:r>
            <a:r>
              <a:rPr sz="2000" b="1" spc="5">
                <a:latin typeface="Courier New"/>
                <a:cs typeface="Courier New"/>
              </a:rPr>
              <a:t>E</a:t>
            </a:r>
            <a:r>
              <a:rPr sz="2000" b="1" spc="-5">
                <a:latin typeface="Courier New"/>
                <a:cs typeface="Courier New"/>
              </a:rPr>
              <a:t>M</a:t>
            </a:r>
            <a:r>
              <a:rPr sz="2000" b="1" spc="-15">
                <a:latin typeface="Courier New"/>
                <a:cs typeface="Courier New"/>
              </a:rPr>
              <a:t>E</a:t>
            </a:r>
            <a:r>
              <a:rPr sz="2000" b="1" spc="5">
                <a:latin typeface="Courier New"/>
                <a:cs typeface="Courier New"/>
              </a:rPr>
              <a:t>N</a:t>
            </a:r>
            <a:r>
              <a:rPr sz="2000" b="1">
                <a:latin typeface="Courier New"/>
                <a:cs typeface="Courier New"/>
              </a:rPr>
              <a:t>T</a:t>
            </a:r>
            <a:r>
              <a:rPr sz="2000" b="1" spc="-15">
                <a:latin typeface="Courier New"/>
                <a:cs typeface="Courier New"/>
              </a:rPr>
              <a:t> </a:t>
            </a:r>
            <a:r>
              <a:rPr sz="2000" b="1" spc="5">
                <a:latin typeface="Courier New"/>
                <a:cs typeface="Courier New"/>
              </a:rPr>
              <a:t>i</a:t>
            </a:r>
            <a:r>
              <a:rPr sz="2000" b="1" spc="-5">
                <a:latin typeface="Courier New"/>
                <a:cs typeface="Courier New"/>
              </a:rPr>
              <a:t>n</a:t>
            </a:r>
            <a:r>
              <a:rPr sz="2000" b="1" spc="-15">
                <a:latin typeface="Courier New"/>
                <a:cs typeface="Courier New"/>
              </a:rPr>
              <a:t>d</a:t>
            </a:r>
            <a:r>
              <a:rPr sz="2000" b="1" spc="5">
                <a:latin typeface="Courier New"/>
                <a:cs typeface="Courier New"/>
              </a:rPr>
              <a:t>e</a:t>
            </a:r>
            <a:r>
              <a:rPr sz="2000" b="1">
                <a:latin typeface="Courier New"/>
                <a:cs typeface="Courier New"/>
              </a:rPr>
              <a:t>x	</a:t>
            </a:r>
            <a:r>
              <a:rPr sz="2000" b="1" spc="-15">
                <a:latin typeface="Courier New"/>
                <a:cs typeface="Courier New"/>
              </a:rPr>
              <a:t>(</a:t>
            </a:r>
            <a:r>
              <a:rPr sz="2000" b="1" spc="5">
                <a:latin typeface="Courier New"/>
                <a:cs typeface="Courier New"/>
              </a:rPr>
              <a:t>#</a:t>
            </a:r>
            <a:r>
              <a:rPr sz="2000" b="1" spc="-5">
                <a:latin typeface="Courier New"/>
                <a:cs typeface="Courier New"/>
              </a:rPr>
              <a:t>P</a:t>
            </a:r>
            <a:r>
              <a:rPr sz="2000" b="1" spc="-15">
                <a:latin typeface="Courier New"/>
                <a:cs typeface="Courier New"/>
              </a:rPr>
              <a:t>C</a:t>
            </a:r>
            <a:r>
              <a:rPr sz="2000" b="1" spc="5">
                <a:latin typeface="Courier New"/>
                <a:cs typeface="Courier New"/>
              </a:rPr>
              <a:t>D</a:t>
            </a:r>
            <a:r>
              <a:rPr sz="2000" b="1" spc="-5">
                <a:latin typeface="Courier New"/>
                <a:cs typeface="Courier New"/>
              </a:rPr>
              <a:t>A</a:t>
            </a:r>
            <a:r>
              <a:rPr sz="2000" b="1" spc="-15">
                <a:latin typeface="Courier New"/>
                <a:cs typeface="Courier New"/>
              </a:rPr>
              <a:t>T</a:t>
            </a:r>
            <a:r>
              <a:rPr sz="2000" b="1" spc="5">
                <a:latin typeface="Courier New"/>
                <a:cs typeface="Courier New"/>
              </a:rPr>
              <a:t>A</a:t>
            </a:r>
            <a:r>
              <a:rPr sz="2000" b="1" spc="-5">
                <a:latin typeface="Courier New"/>
                <a:cs typeface="Courier New"/>
              </a:rPr>
              <a:t>)&gt;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851660" y="4110990"/>
            <a:ext cx="382079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sz="2400" b="1" spc="-5">
                <a:latin typeface="Times New Roman"/>
                <a:cs typeface="Times New Roman"/>
              </a:rPr>
              <a:t>Content </a:t>
            </a:r>
            <a:r>
              <a:rPr sz="2400" b="1">
                <a:latin typeface="Times New Roman"/>
                <a:cs typeface="Times New Roman"/>
              </a:rPr>
              <a:t>of </a:t>
            </a:r>
            <a:r>
              <a:rPr sz="2400" b="1" spc="-5">
                <a:latin typeface="Times New Roman"/>
                <a:cs typeface="Times New Roman"/>
              </a:rPr>
              <a:t>the </a:t>
            </a:r>
            <a:r>
              <a:rPr sz="2000" b="1" spc="-5">
                <a:latin typeface="Courier New"/>
                <a:cs typeface="Courier New"/>
              </a:rPr>
              <a:t>title</a:t>
            </a:r>
            <a:r>
              <a:rPr sz="2000" b="1" spc="-620">
                <a:latin typeface="Courier New"/>
                <a:cs typeface="Courier New"/>
              </a:rPr>
              <a:t> </a:t>
            </a:r>
            <a:r>
              <a:rPr sz="2400" b="1" spc="-5">
                <a:latin typeface="Times New Roman"/>
                <a:cs typeface="Times New Roman"/>
              </a:rPr>
              <a:t>element  </a:t>
            </a:r>
            <a:r>
              <a:rPr sz="2400" b="1">
                <a:latin typeface="Times New Roman"/>
                <a:cs typeface="Times New Roman"/>
              </a:rPr>
              <a:t>is </a:t>
            </a:r>
            <a:r>
              <a:rPr sz="2400" b="1" spc="-5">
                <a:latin typeface="Times New Roman"/>
                <a:cs typeface="Times New Roman"/>
              </a:rPr>
              <a:t>parsed character</a:t>
            </a:r>
            <a:r>
              <a:rPr sz="2400" b="1" spc="-15">
                <a:latin typeface="Times New Roman"/>
                <a:cs typeface="Times New Roman"/>
              </a:rPr>
              <a:t> </a:t>
            </a:r>
            <a:r>
              <a:rPr sz="2400" b="1" spc="-5">
                <a:latin typeface="Times New Roman"/>
                <a:cs typeface="Times New Roman"/>
              </a:rPr>
              <a:t>data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851660" y="5046979"/>
            <a:ext cx="664400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sz="2400" b="1" spc="-5">
                <a:latin typeface="Times New Roman"/>
                <a:cs typeface="Times New Roman"/>
              </a:rPr>
              <a:t>Content </a:t>
            </a:r>
            <a:r>
              <a:rPr sz="2400" b="1">
                <a:latin typeface="Times New Roman"/>
                <a:cs typeface="Times New Roman"/>
              </a:rPr>
              <a:t>of </a:t>
            </a:r>
            <a:r>
              <a:rPr sz="2400" b="1" spc="-5">
                <a:latin typeface="Times New Roman"/>
                <a:cs typeface="Times New Roman"/>
              </a:rPr>
              <a:t>the</a:t>
            </a:r>
            <a:r>
              <a:rPr sz="2400" b="1" spc="5">
                <a:latin typeface="Times New Roman"/>
                <a:cs typeface="Times New Roman"/>
              </a:rPr>
              <a:t> </a:t>
            </a:r>
            <a:r>
              <a:rPr sz="2000" b="1" spc="-5">
                <a:latin typeface="Courier New"/>
                <a:cs typeface="Courier New"/>
              </a:rPr>
              <a:t>article</a:t>
            </a:r>
            <a:r>
              <a:rPr sz="2000" b="1" spc="-605">
                <a:latin typeface="Courier New"/>
                <a:cs typeface="Courier New"/>
              </a:rPr>
              <a:t> </a:t>
            </a:r>
            <a:r>
              <a:rPr sz="2400" b="1" spc="-5">
                <a:latin typeface="Times New Roman"/>
                <a:cs typeface="Times New Roman"/>
              </a:rPr>
              <a:t>element </a:t>
            </a:r>
            <a:r>
              <a:rPr sz="2400" b="1" spc="5">
                <a:latin typeface="Times New Roman"/>
                <a:cs typeface="Times New Roman"/>
              </a:rPr>
              <a:t>is</a:t>
            </a:r>
            <a:r>
              <a:rPr sz="2400" b="1" spc="-15">
                <a:latin typeface="Times New Roman"/>
                <a:cs typeface="Times New Roman"/>
              </a:rPr>
              <a:t> </a:t>
            </a:r>
            <a:r>
              <a:rPr sz="2400" b="1">
                <a:latin typeface="Times New Roman"/>
                <a:cs typeface="Times New Roman"/>
              </a:rPr>
              <a:t>a</a:t>
            </a:r>
            <a:r>
              <a:rPr sz="2400" b="1" spc="5">
                <a:latin typeface="Times New Roman"/>
                <a:cs typeface="Times New Roman"/>
              </a:rPr>
              <a:t> </a:t>
            </a:r>
            <a:r>
              <a:rPr sz="2000" b="1" spc="-5">
                <a:latin typeface="Courier New"/>
                <a:cs typeface="Courier New"/>
              </a:rPr>
              <a:t>title</a:t>
            </a:r>
            <a:r>
              <a:rPr sz="2000" b="1" spc="-605">
                <a:latin typeface="Courier New"/>
                <a:cs typeface="Courier New"/>
              </a:rPr>
              <a:t> </a:t>
            </a:r>
            <a:r>
              <a:rPr sz="2400" b="1">
                <a:latin typeface="Times New Roman"/>
                <a:cs typeface="Times New Roman"/>
              </a:rPr>
              <a:t>element,  </a:t>
            </a:r>
            <a:r>
              <a:rPr sz="2400" b="1" spc="-5">
                <a:latin typeface="Times New Roman"/>
                <a:cs typeface="Times New Roman"/>
              </a:rPr>
              <a:t>followed by one </a:t>
            </a:r>
            <a:r>
              <a:rPr sz="2400" b="1">
                <a:latin typeface="Times New Roman"/>
                <a:cs typeface="Times New Roman"/>
              </a:rPr>
              <a:t>or more </a:t>
            </a:r>
            <a:r>
              <a:rPr sz="2000" b="1" spc="-5">
                <a:latin typeface="Courier New"/>
                <a:cs typeface="Courier New"/>
              </a:rPr>
              <a:t>author</a:t>
            </a:r>
            <a:r>
              <a:rPr sz="2000" b="1" spc="-600">
                <a:latin typeface="Courier New"/>
                <a:cs typeface="Courier New"/>
              </a:rPr>
              <a:t> </a:t>
            </a:r>
            <a:r>
              <a:rPr sz="2400" b="1" spc="-5">
                <a:latin typeface="Times New Roman"/>
                <a:cs typeface="Times New Roman"/>
              </a:rPr>
              <a:t>elements,</a:t>
            </a:r>
            <a:endParaRPr sz="2400">
              <a:latin typeface="Times New Roman"/>
              <a:cs typeface="Times New Roman"/>
            </a:endParaRPr>
          </a:p>
          <a:p>
            <a:pPr marL="12700"/>
            <a:r>
              <a:rPr sz="2400" b="1" spc="-5">
                <a:latin typeface="Times New Roman"/>
                <a:cs typeface="Times New Roman"/>
              </a:rPr>
              <a:t>followed by </a:t>
            </a:r>
            <a:r>
              <a:rPr sz="2400" b="1">
                <a:latin typeface="Times New Roman"/>
                <a:cs typeface="Times New Roman"/>
              </a:rPr>
              <a:t>a </a:t>
            </a:r>
            <a:r>
              <a:rPr sz="2000" b="1" spc="-5">
                <a:latin typeface="Courier New"/>
                <a:cs typeface="Courier New"/>
              </a:rPr>
              <a:t>text</a:t>
            </a:r>
            <a:r>
              <a:rPr sz="2000" b="1" spc="-605">
                <a:latin typeface="Courier New"/>
                <a:cs typeface="Courier New"/>
              </a:rPr>
              <a:t> </a:t>
            </a:r>
            <a:r>
              <a:rPr sz="2400" b="1" spc="-5">
                <a:latin typeface="Times New Roman"/>
                <a:cs typeface="Times New Roman"/>
              </a:rPr>
              <a:t>element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6360159" y="1196339"/>
            <a:ext cx="167640" cy="190500"/>
          </a:xfrm>
          <a:custGeom>
            <a:avLst/>
            <a:gdLst/>
            <a:ahLst/>
            <a:cxnLst/>
            <a:rect l="l" t="t" r="r" b="b"/>
            <a:pathLst>
              <a:path w="167639" h="190500">
                <a:moveTo>
                  <a:pt x="167639" y="0"/>
                </a:moveTo>
                <a:lnTo>
                  <a:pt x="0" y="93980"/>
                </a:lnTo>
                <a:lnTo>
                  <a:pt x="142239" y="190500"/>
                </a:lnTo>
                <a:lnTo>
                  <a:pt x="16763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3907155" y="1301114"/>
            <a:ext cx="6652895" cy="3740150"/>
            <a:chOff x="2383154" y="1301114"/>
            <a:chExt cx="6652895" cy="3740150"/>
          </a:xfrm>
        </p:grpSpPr>
        <p:sp>
          <p:nvSpPr>
            <p:cNvPr id="18" name="object 18"/>
            <p:cNvSpPr/>
            <p:nvPr/>
          </p:nvSpPr>
          <p:spPr>
            <a:xfrm>
              <a:off x="2411729" y="1329689"/>
              <a:ext cx="2501900" cy="3683000"/>
            </a:xfrm>
            <a:custGeom>
              <a:avLst/>
              <a:gdLst/>
              <a:ahLst/>
              <a:cxnLst/>
              <a:rect l="l" t="t" r="r" b="b"/>
              <a:pathLst>
                <a:path w="2501900" h="3683000">
                  <a:moveTo>
                    <a:pt x="0" y="3683000"/>
                  </a:moveTo>
                  <a:lnTo>
                    <a:pt x="2501899" y="0"/>
                  </a:lnTo>
                </a:path>
              </a:pathLst>
            </a:custGeom>
            <a:ln w="57150">
              <a:solidFill>
                <a:srgbClr val="00CC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003800" y="1988819"/>
              <a:ext cx="1369060" cy="288290"/>
            </a:xfrm>
            <a:custGeom>
              <a:avLst/>
              <a:gdLst/>
              <a:ahLst/>
              <a:cxnLst/>
              <a:rect l="l" t="t" r="r" b="b"/>
              <a:pathLst>
                <a:path w="1369060" h="288289">
                  <a:moveTo>
                    <a:pt x="684529" y="288289"/>
                  </a:moveTo>
                  <a:lnTo>
                    <a:pt x="0" y="288289"/>
                  </a:lnTo>
                  <a:lnTo>
                    <a:pt x="0" y="0"/>
                  </a:lnTo>
                  <a:lnTo>
                    <a:pt x="1369060" y="0"/>
                  </a:lnTo>
                  <a:lnTo>
                    <a:pt x="1369060" y="288289"/>
                  </a:lnTo>
                  <a:lnTo>
                    <a:pt x="684529" y="288289"/>
                  </a:lnTo>
                  <a:close/>
                </a:path>
              </a:pathLst>
            </a:custGeom>
            <a:ln w="57146">
              <a:solidFill>
                <a:srgbClr val="CCCC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4356100" y="3788410"/>
              <a:ext cx="4679950" cy="1192530"/>
            </a:xfrm>
            <a:custGeom>
              <a:avLst/>
              <a:gdLst/>
              <a:ahLst/>
              <a:cxnLst/>
              <a:rect l="l" t="t" r="r" b="b"/>
              <a:pathLst>
                <a:path w="4679950" h="1192529">
                  <a:moveTo>
                    <a:pt x="0" y="0"/>
                  </a:moveTo>
                  <a:lnTo>
                    <a:pt x="4679950" y="0"/>
                  </a:lnTo>
                  <a:lnTo>
                    <a:pt x="4679950" y="1192529"/>
                  </a:lnTo>
                  <a:lnTo>
                    <a:pt x="0" y="11925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5957570" y="3822700"/>
            <a:ext cx="430276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sz="2400" b="1" spc="-5">
                <a:latin typeface="Times New Roman"/>
                <a:cs typeface="Times New Roman"/>
              </a:rPr>
              <a:t>Content </a:t>
            </a:r>
            <a:r>
              <a:rPr sz="2400" b="1">
                <a:latin typeface="Times New Roman"/>
                <a:cs typeface="Times New Roman"/>
              </a:rPr>
              <a:t>of the </a:t>
            </a:r>
            <a:r>
              <a:rPr sz="2000" b="1" spc="-5">
                <a:latin typeface="Courier New"/>
                <a:cs typeface="Courier New"/>
              </a:rPr>
              <a:t>text</a:t>
            </a:r>
            <a:r>
              <a:rPr sz="2000" b="1" spc="-675">
                <a:latin typeface="Courier New"/>
                <a:cs typeface="Courier New"/>
              </a:rPr>
              <a:t> </a:t>
            </a:r>
            <a:r>
              <a:rPr sz="2400" b="1">
                <a:latin typeface="Times New Roman"/>
                <a:cs typeface="Times New Roman"/>
              </a:rPr>
              <a:t>element may  </a:t>
            </a:r>
            <a:r>
              <a:rPr sz="2400" b="1" spc="-5">
                <a:latin typeface="Times New Roman"/>
                <a:cs typeface="Times New Roman"/>
              </a:rPr>
              <a:t>contain </a:t>
            </a:r>
            <a:r>
              <a:rPr sz="2400" b="1" spc="-10">
                <a:latin typeface="Times New Roman"/>
                <a:cs typeface="Times New Roman"/>
              </a:rPr>
              <a:t>zero </a:t>
            </a:r>
            <a:r>
              <a:rPr sz="2400" b="1">
                <a:latin typeface="Times New Roman"/>
                <a:cs typeface="Times New Roman"/>
              </a:rPr>
              <a:t>or more </a:t>
            </a:r>
            <a:r>
              <a:rPr sz="2000" b="1" spc="-5">
                <a:latin typeface="Courier New"/>
                <a:cs typeface="Courier New"/>
              </a:rPr>
              <a:t>section  </a:t>
            </a:r>
            <a:r>
              <a:rPr sz="2400" b="1" spc="-5">
                <a:latin typeface="Times New Roman"/>
                <a:cs typeface="Times New Roman"/>
              </a:rPr>
              <a:t>elements </a:t>
            </a:r>
            <a:r>
              <a:rPr sz="2400" b="1">
                <a:latin typeface="Times New Roman"/>
                <a:cs typeface="Times New Roman"/>
              </a:rPr>
              <a:t>in </a:t>
            </a:r>
            <a:r>
              <a:rPr sz="2400" b="1" spc="-5">
                <a:latin typeface="Times New Roman"/>
                <a:cs typeface="Times New Roman"/>
              </a:rPr>
              <a:t>this</a:t>
            </a:r>
            <a:r>
              <a:rPr sz="2400" b="1" spc="-10">
                <a:latin typeface="Times New Roman"/>
                <a:cs typeface="Times New Roman"/>
              </a:rPr>
              <a:t> </a:t>
            </a:r>
            <a:r>
              <a:rPr sz="2400" b="1" spc="-5">
                <a:latin typeface="Times New Roman"/>
                <a:cs typeface="Times New Roman"/>
              </a:rPr>
              <a:t>position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7175501" y="2277111"/>
            <a:ext cx="1180465" cy="1541145"/>
            <a:chOff x="5651500" y="2277110"/>
            <a:chExt cx="1180465" cy="1541145"/>
          </a:xfrm>
        </p:grpSpPr>
        <p:sp>
          <p:nvSpPr>
            <p:cNvPr id="23" name="object 23"/>
            <p:cNvSpPr/>
            <p:nvPr/>
          </p:nvSpPr>
          <p:spPr>
            <a:xfrm>
              <a:off x="5748019" y="2404110"/>
              <a:ext cx="1055370" cy="1385570"/>
            </a:xfrm>
            <a:custGeom>
              <a:avLst/>
              <a:gdLst/>
              <a:ahLst/>
              <a:cxnLst/>
              <a:rect l="l" t="t" r="r" b="b"/>
              <a:pathLst>
                <a:path w="1055370" h="1385570">
                  <a:moveTo>
                    <a:pt x="1055370" y="1385570"/>
                  </a:moveTo>
                  <a:lnTo>
                    <a:pt x="0" y="0"/>
                  </a:lnTo>
                </a:path>
              </a:pathLst>
            </a:custGeom>
            <a:ln w="57150">
              <a:solidFill>
                <a:srgbClr val="CCCC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651500" y="2277110"/>
              <a:ext cx="172720" cy="187960"/>
            </a:xfrm>
            <a:custGeom>
              <a:avLst/>
              <a:gdLst/>
              <a:ahLst/>
              <a:cxnLst/>
              <a:rect l="l" t="t" r="r" b="b"/>
              <a:pathLst>
                <a:path w="172720" h="187960">
                  <a:moveTo>
                    <a:pt x="0" y="0"/>
                  </a:moveTo>
                  <a:lnTo>
                    <a:pt x="35560" y="187960"/>
                  </a:lnTo>
                  <a:lnTo>
                    <a:pt x="172720" y="83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5A0068AF-025E-4751-89F5-C69BE39544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1A9E963-BCF1-4BA3-8A88-81389536F42A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/>
              <a:t>Click to add text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078"/>
    </mc:Choice>
    <mc:Fallback xmlns="">
      <p:transition spd="slow" advTm="1070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98270" y="204147"/>
            <a:ext cx="9843135" cy="723274"/>
          </a:xfrm>
          <a:prstGeom prst="rect">
            <a:avLst/>
          </a:prstGeom>
          <a:solidFill>
            <a:srgbClr val="DCDCDC"/>
          </a:solidFill>
          <a:ln w="9344">
            <a:solidFill>
              <a:srgbClr val="000000"/>
            </a:solidFill>
          </a:ln>
        </p:spPr>
        <p:txBody>
          <a:bodyPr vert="horz" wrap="square" lIns="0" tIns="45719" rIns="0" bIns="0" rtlCol="0" anchor="ctr">
            <a:spAutoFit/>
          </a:bodyPr>
          <a:lstStyle/>
          <a:p>
            <a:pPr marL="784860">
              <a:lnSpc>
                <a:spcPct val="100000"/>
              </a:lnSpc>
              <a:spcBef>
                <a:spcPts val="359"/>
              </a:spcBef>
              <a:tabLst>
                <a:tab pos="6082030" algn="l"/>
              </a:tabLst>
            </a:pPr>
            <a:r>
              <a:rPr b="1" spc="-5">
                <a:solidFill>
                  <a:srgbClr val="000000"/>
                </a:solidFill>
                <a:latin typeface="Arial"/>
                <a:cs typeface="Arial"/>
              </a:rPr>
              <a:t>Element</a:t>
            </a:r>
            <a:r>
              <a:rPr b="1" spc="15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b="1" spc="-10">
                <a:solidFill>
                  <a:srgbClr val="000000"/>
                </a:solidFill>
                <a:latin typeface="Arial"/>
                <a:cs typeface="Arial"/>
              </a:rPr>
              <a:t>Declarations </a:t>
            </a:r>
            <a:r>
              <a:rPr lang="en-US" b="1" spc="-5">
                <a:solidFill>
                  <a:srgbClr val="000000"/>
                </a:solidFill>
                <a:latin typeface="Arial"/>
                <a:cs typeface="Arial"/>
              </a:rPr>
              <a:t>in</a:t>
            </a:r>
            <a:r>
              <a:rPr b="1" spc="-2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b="1" spc="-15">
                <a:solidFill>
                  <a:srgbClr val="000000"/>
                </a:solidFill>
                <a:latin typeface="Arial"/>
                <a:cs typeface="Arial"/>
              </a:rPr>
              <a:t>DTDs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54200" y="1054100"/>
            <a:ext cx="6197600" cy="123952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>
              <a:spcBef>
                <a:spcPts val="700"/>
              </a:spcBef>
            </a:pPr>
            <a:r>
              <a:rPr sz="2400" spc="-5">
                <a:latin typeface="Times New Roman"/>
                <a:cs typeface="Times New Roman"/>
              </a:rPr>
              <a:t>One element </a:t>
            </a:r>
            <a:r>
              <a:rPr sz="2400">
                <a:latin typeface="Times New Roman"/>
                <a:cs typeface="Times New Roman"/>
              </a:rPr>
              <a:t>declaration </a:t>
            </a:r>
            <a:r>
              <a:rPr sz="2400" spc="-5">
                <a:latin typeface="Times New Roman"/>
                <a:cs typeface="Times New Roman"/>
              </a:rPr>
              <a:t>for </a:t>
            </a:r>
            <a:r>
              <a:rPr sz="2400">
                <a:latin typeface="Times New Roman"/>
                <a:cs typeface="Times New Roman"/>
              </a:rPr>
              <a:t>each </a:t>
            </a:r>
            <a:r>
              <a:rPr sz="2400" spc="-5">
                <a:latin typeface="Times New Roman"/>
                <a:cs typeface="Times New Roman"/>
              </a:rPr>
              <a:t>element</a:t>
            </a:r>
            <a:r>
              <a:rPr sz="2400" spc="-10">
                <a:latin typeface="Times New Roman"/>
                <a:cs typeface="Times New Roman"/>
              </a:rPr>
              <a:t> </a:t>
            </a:r>
            <a:r>
              <a:rPr sz="2400">
                <a:latin typeface="Times New Roman"/>
                <a:cs typeface="Times New Roman"/>
              </a:rPr>
              <a:t>type:</a:t>
            </a:r>
          </a:p>
          <a:p>
            <a:pPr marL="12700">
              <a:spcBef>
                <a:spcPts val="450"/>
              </a:spcBef>
            </a:pPr>
            <a:r>
              <a:rPr b="1" spc="-5">
                <a:latin typeface="Courier New"/>
                <a:cs typeface="Courier New"/>
              </a:rPr>
              <a:t>&lt;!ELEMENT element_name</a:t>
            </a:r>
            <a:r>
              <a:rPr b="1" spc="-85">
                <a:latin typeface="Courier New"/>
                <a:cs typeface="Courier New"/>
              </a:rPr>
              <a:t> </a:t>
            </a:r>
            <a:r>
              <a:rPr b="1" spc="-5">
                <a:latin typeface="Courier New"/>
                <a:cs typeface="Courier New"/>
              </a:rPr>
              <a:t>content_specification&gt;</a:t>
            </a:r>
            <a:endParaRPr>
              <a:latin typeface="Courier New"/>
              <a:cs typeface="Courier New"/>
            </a:endParaRPr>
          </a:p>
          <a:p>
            <a:pPr marL="12700">
              <a:spcBef>
                <a:spcPts val="590"/>
              </a:spcBef>
            </a:pPr>
            <a:r>
              <a:rPr sz="2400" spc="-5">
                <a:latin typeface="Times New Roman"/>
                <a:cs typeface="Times New Roman"/>
              </a:rPr>
              <a:t>where </a:t>
            </a:r>
            <a:r>
              <a:rPr b="1" spc="-5">
                <a:latin typeface="Courier New"/>
                <a:cs typeface="Courier New"/>
              </a:rPr>
              <a:t>content_specification</a:t>
            </a:r>
            <a:r>
              <a:rPr b="1" spc="-475">
                <a:latin typeface="Courier New"/>
                <a:cs typeface="Courier New"/>
              </a:rPr>
              <a:t> </a:t>
            </a:r>
            <a:r>
              <a:rPr sz="2400" spc="-5">
                <a:latin typeface="Times New Roman"/>
                <a:cs typeface="Times New Roman"/>
              </a:rPr>
              <a:t>can </a:t>
            </a:r>
            <a:r>
              <a:rPr sz="2400">
                <a:latin typeface="Times New Roman"/>
                <a:cs typeface="Times New Roman"/>
              </a:rPr>
              <a:t>be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854201" y="2359659"/>
            <a:ext cx="178435" cy="16370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>
                <a:latin typeface="Courier New"/>
                <a:cs typeface="Courier New"/>
              </a:rPr>
              <a:t>•</a:t>
            </a:r>
          </a:p>
          <a:p>
            <a:pPr marL="12700">
              <a:spcBef>
                <a:spcPts val="1320"/>
              </a:spcBef>
            </a:pPr>
            <a:r>
              <a:rPr>
                <a:latin typeface="Courier New"/>
                <a:cs typeface="Courier New"/>
              </a:rPr>
              <a:t>•</a:t>
            </a:r>
          </a:p>
          <a:p>
            <a:pPr marL="12700">
              <a:spcBef>
                <a:spcPts val="1310"/>
              </a:spcBef>
            </a:pPr>
            <a:r>
              <a:rPr>
                <a:latin typeface="Courier New"/>
                <a:cs typeface="Courier New"/>
              </a:rPr>
              <a:t>•</a:t>
            </a:r>
          </a:p>
          <a:p>
            <a:pPr marL="12700">
              <a:spcBef>
                <a:spcPts val="1180"/>
              </a:spcBef>
            </a:pPr>
            <a:r>
              <a:rPr sz="2000">
                <a:latin typeface="Courier New"/>
                <a:cs typeface="Courier New"/>
              </a:rPr>
              <a:t>•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195831" y="2344420"/>
            <a:ext cx="408812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  <a:tabLst>
                <a:tab pos="1497965" algn="l"/>
              </a:tabLst>
            </a:pPr>
            <a:r>
              <a:rPr b="1" spc="-5">
                <a:latin typeface="Courier New"/>
                <a:cs typeface="Courier New"/>
              </a:rPr>
              <a:t>(#PCDATA)	</a:t>
            </a:r>
            <a:r>
              <a:rPr sz="2400" spc="-5">
                <a:latin typeface="Times New Roman"/>
                <a:cs typeface="Times New Roman"/>
              </a:rPr>
              <a:t>parsed </a:t>
            </a:r>
            <a:r>
              <a:rPr sz="2400">
                <a:latin typeface="Times New Roman"/>
                <a:cs typeface="Times New Roman"/>
              </a:rPr>
              <a:t>character</a:t>
            </a:r>
            <a:r>
              <a:rPr sz="2400" spc="-65">
                <a:latin typeface="Times New Roman"/>
                <a:cs typeface="Times New Roman"/>
              </a:rPr>
              <a:t> </a:t>
            </a:r>
            <a:r>
              <a:rPr sz="2400">
                <a:latin typeface="Times New Roman"/>
                <a:cs typeface="Times New Roman"/>
              </a:rPr>
              <a:t>data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195831" y="2862579"/>
            <a:ext cx="985519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b="1" spc="-5">
                <a:latin typeface="Courier New"/>
                <a:cs typeface="Courier New"/>
              </a:rPr>
              <a:t>(child)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681730" y="2786379"/>
            <a:ext cx="21926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400">
                <a:latin typeface="Times New Roman"/>
                <a:cs typeface="Times New Roman"/>
              </a:rPr>
              <a:t>one child</a:t>
            </a:r>
            <a:r>
              <a:rPr sz="2400" spc="-80">
                <a:latin typeface="Times New Roman"/>
                <a:cs typeface="Times New Roman"/>
              </a:rPr>
              <a:t> </a:t>
            </a:r>
            <a:r>
              <a:rPr sz="2400" spc="-5">
                <a:latin typeface="Times New Roman"/>
                <a:cs typeface="Times New Roman"/>
              </a:rPr>
              <a:t>element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95831" y="3152141"/>
            <a:ext cx="5972175" cy="909319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>
              <a:spcBef>
                <a:spcPts val="700"/>
              </a:spcBef>
              <a:tabLst>
                <a:tab pos="1497965" algn="l"/>
              </a:tabLst>
            </a:pPr>
            <a:r>
              <a:rPr b="1" spc="-5">
                <a:latin typeface="Courier New"/>
                <a:cs typeface="Courier New"/>
              </a:rPr>
              <a:t>(c1,…,cn)	</a:t>
            </a:r>
            <a:r>
              <a:rPr sz="2400">
                <a:latin typeface="Times New Roman"/>
                <a:cs typeface="Times New Roman"/>
              </a:rPr>
              <a:t>a </a:t>
            </a:r>
            <a:r>
              <a:rPr sz="2400" spc="-5">
                <a:latin typeface="Times New Roman"/>
                <a:cs typeface="Times New Roman"/>
              </a:rPr>
              <a:t>sequence </a:t>
            </a:r>
            <a:r>
              <a:rPr sz="2400">
                <a:latin typeface="Times New Roman"/>
                <a:cs typeface="Times New Roman"/>
              </a:rPr>
              <a:t>of child </a:t>
            </a:r>
            <a:r>
              <a:rPr sz="2400" spc="-5">
                <a:latin typeface="Times New Roman"/>
                <a:cs typeface="Times New Roman"/>
              </a:rPr>
              <a:t>elements</a:t>
            </a:r>
            <a:r>
              <a:rPr sz="2400" spc="-35">
                <a:latin typeface="Times New Roman"/>
                <a:cs typeface="Times New Roman"/>
              </a:rPr>
              <a:t> </a:t>
            </a:r>
            <a:r>
              <a:rPr sz="2400" spc="-5">
                <a:latin typeface="Times New Roman"/>
                <a:cs typeface="Times New Roman"/>
              </a:rPr>
              <a:t>c1…cn</a:t>
            </a:r>
            <a:endParaRPr sz="2400">
              <a:latin typeface="Times New Roman"/>
              <a:cs typeface="Times New Roman"/>
            </a:endParaRPr>
          </a:p>
          <a:p>
            <a:pPr marL="12700">
              <a:spcBef>
                <a:spcPts val="600"/>
              </a:spcBef>
            </a:pPr>
            <a:r>
              <a:rPr sz="2000" b="1" spc="-5">
                <a:latin typeface="Courier New"/>
                <a:cs typeface="Courier New"/>
              </a:rPr>
              <a:t>(c1|…|cn) </a:t>
            </a:r>
            <a:r>
              <a:rPr sz="2400">
                <a:latin typeface="Times New Roman"/>
                <a:cs typeface="Times New Roman"/>
              </a:rPr>
              <a:t>one of the </a:t>
            </a:r>
            <a:r>
              <a:rPr sz="2400" spc="-5">
                <a:latin typeface="Times New Roman"/>
                <a:cs typeface="Times New Roman"/>
              </a:rPr>
              <a:t>elements</a:t>
            </a:r>
            <a:r>
              <a:rPr sz="2400" spc="-325">
                <a:latin typeface="Times New Roman"/>
                <a:cs typeface="Times New Roman"/>
              </a:rPr>
              <a:t> </a:t>
            </a:r>
            <a:r>
              <a:rPr sz="2400" spc="-5">
                <a:latin typeface="Times New Roman"/>
                <a:cs typeface="Times New Roman"/>
              </a:rPr>
              <a:t>c1…cn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E8314A7-60A2-413A-906F-F44619F2EF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813"/>
    </mc:Choice>
    <mc:Fallback xmlns="">
      <p:transition spd="slow" advTm="188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03070" y="42222"/>
            <a:ext cx="9557385" cy="723274"/>
          </a:xfrm>
          <a:prstGeom prst="rect">
            <a:avLst/>
          </a:prstGeom>
          <a:solidFill>
            <a:srgbClr val="DCDCDC"/>
          </a:solidFill>
          <a:ln w="9344">
            <a:solidFill>
              <a:srgbClr val="000000"/>
            </a:solidFill>
          </a:ln>
        </p:spPr>
        <p:txBody>
          <a:bodyPr vert="horz" wrap="square" lIns="0" tIns="45719" rIns="0" bIns="0" rtlCol="0" anchor="ctr">
            <a:spAutoFit/>
          </a:bodyPr>
          <a:lstStyle/>
          <a:p>
            <a:pPr marL="715010">
              <a:lnSpc>
                <a:spcPct val="100000"/>
              </a:lnSpc>
              <a:spcBef>
                <a:spcPts val="359"/>
              </a:spcBef>
            </a:pP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Attribute </a:t>
            </a:r>
            <a:r>
              <a:rPr b="1" spc="-5">
                <a:solidFill>
                  <a:srgbClr val="000000"/>
                </a:solidFill>
                <a:latin typeface="Arial"/>
                <a:cs typeface="Arial"/>
              </a:rPr>
              <a:t>Declarations </a:t>
            </a:r>
            <a:r>
              <a:rPr b="1">
                <a:solidFill>
                  <a:srgbClr val="000000"/>
                </a:solidFill>
                <a:latin typeface="Arial"/>
                <a:cs typeface="Arial"/>
              </a:rPr>
              <a:t>in</a:t>
            </a:r>
            <a:r>
              <a:rPr b="1" spc="-5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DTDs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898776" y="1700530"/>
            <a:ext cx="1036955" cy="1180465"/>
            <a:chOff x="1374775" y="1700529"/>
            <a:chExt cx="1036955" cy="1180465"/>
          </a:xfrm>
        </p:grpSpPr>
        <p:sp>
          <p:nvSpPr>
            <p:cNvPr id="4" name="object 4"/>
            <p:cNvSpPr/>
            <p:nvPr/>
          </p:nvSpPr>
          <p:spPr>
            <a:xfrm>
              <a:off x="1403350" y="1819909"/>
              <a:ext cx="902969" cy="1032510"/>
            </a:xfrm>
            <a:custGeom>
              <a:avLst/>
              <a:gdLst/>
              <a:ahLst/>
              <a:cxnLst/>
              <a:rect l="l" t="t" r="r" b="b"/>
              <a:pathLst>
                <a:path w="902969" h="1032510">
                  <a:moveTo>
                    <a:pt x="0" y="1032510"/>
                  </a:moveTo>
                  <a:lnTo>
                    <a:pt x="902969" y="0"/>
                  </a:lnTo>
                </a:path>
              </a:pathLst>
            </a:custGeom>
            <a:ln w="57150">
              <a:solidFill>
                <a:srgbClr val="CCCC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233930" y="1700529"/>
              <a:ext cx="177800" cy="185420"/>
            </a:xfrm>
            <a:custGeom>
              <a:avLst/>
              <a:gdLst/>
              <a:ahLst/>
              <a:cxnLst/>
              <a:rect l="l" t="t" r="r" b="b"/>
              <a:pathLst>
                <a:path w="177800" h="185419">
                  <a:moveTo>
                    <a:pt x="177800" y="0"/>
                  </a:moveTo>
                  <a:lnTo>
                    <a:pt x="0" y="72390"/>
                  </a:lnTo>
                  <a:lnTo>
                    <a:pt x="128269" y="185420"/>
                  </a:lnTo>
                  <a:lnTo>
                    <a:pt x="177800" y="0"/>
                  </a:lnTo>
                  <a:close/>
                </a:path>
              </a:pathLst>
            </a:custGeom>
            <a:solidFill>
              <a:srgbClr val="CCCC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4123054" y="1700530"/>
            <a:ext cx="899794" cy="1900555"/>
            <a:chOff x="2599054" y="1700529"/>
            <a:chExt cx="899794" cy="1900555"/>
          </a:xfrm>
        </p:grpSpPr>
        <p:sp>
          <p:nvSpPr>
            <p:cNvPr id="7" name="object 7"/>
            <p:cNvSpPr/>
            <p:nvPr/>
          </p:nvSpPr>
          <p:spPr>
            <a:xfrm>
              <a:off x="2627629" y="1845309"/>
              <a:ext cx="797560" cy="1727200"/>
            </a:xfrm>
            <a:custGeom>
              <a:avLst/>
              <a:gdLst/>
              <a:ahLst/>
              <a:cxnLst/>
              <a:rect l="l" t="t" r="r" b="b"/>
              <a:pathLst>
                <a:path w="797560" h="1727200">
                  <a:moveTo>
                    <a:pt x="0" y="1727200"/>
                  </a:moveTo>
                  <a:lnTo>
                    <a:pt x="797559" y="0"/>
                  </a:lnTo>
                </a:path>
              </a:pathLst>
            </a:custGeom>
            <a:ln w="57150">
              <a:solidFill>
                <a:srgbClr val="00CC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342639" y="1700529"/>
              <a:ext cx="156210" cy="191770"/>
            </a:xfrm>
            <a:custGeom>
              <a:avLst/>
              <a:gdLst/>
              <a:ahLst/>
              <a:cxnLst/>
              <a:rect l="l" t="t" r="r" b="b"/>
              <a:pathLst>
                <a:path w="156210" h="191769">
                  <a:moveTo>
                    <a:pt x="149860" y="0"/>
                  </a:moveTo>
                  <a:lnTo>
                    <a:pt x="0" y="119380"/>
                  </a:lnTo>
                  <a:lnTo>
                    <a:pt x="156210" y="191770"/>
                  </a:lnTo>
                  <a:lnTo>
                    <a:pt x="149860" y="0"/>
                  </a:lnTo>
                  <a:close/>
                </a:path>
              </a:pathLst>
            </a:custGeom>
            <a:solidFill>
              <a:srgbClr val="00CC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5419726" y="1700530"/>
            <a:ext cx="720725" cy="2765425"/>
            <a:chOff x="3895725" y="1700529"/>
            <a:chExt cx="720725" cy="2765425"/>
          </a:xfrm>
        </p:grpSpPr>
        <p:sp>
          <p:nvSpPr>
            <p:cNvPr id="10" name="object 10"/>
            <p:cNvSpPr/>
            <p:nvPr/>
          </p:nvSpPr>
          <p:spPr>
            <a:xfrm>
              <a:off x="3924300" y="1856739"/>
              <a:ext cx="610870" cy="2580640"/>
            </a:xfrm>
            <a:custGeom>
              <a:avLst/>
              <a:gdLst/>
              <a:ahLst/>
              <a:cxnLst/>
              <a:rect l="l" t="t" r="r" b="b"/>
              <a:pathLst>
                <a:path w="610870" h="2580640">
                  <a:moveTo>
                    <a:pt x="0" y="2580640"/>
                  </a:moveTo>
                  <a:lnTo>
                    <a:pt x="610870" y="0"/>
                  </a:lnTo>
                </a:path>
              </a:pathLst>
            </a:custGeom>
            <a:ln w="5715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448809" y="1700529"/>
              <a:ext cx="167640" cy="186690"/>
            </a:xfrm>
            <a:custGeom>
              <a:avLst/>
              <a:gdLst/>
              <a:ahLst/>
              <a:cxnLst/>
              <a:rect l="l" t="t" r="r" b="b"/>
              <a:pathLst>
                <a:path w="167639" h="186689">
                  <a:moveTo>
                    <a:pt x="123189" y="0"/>
                  </a:moveTo>
                  <a:lnTo>
                    <a:pt x="0" y="147320"/>
                  </a:lnTo>
                  <a:lnTo>
                    <a:pt x="167639" y="186690"/>
                  </a:lnTo>
                  <a:lnTo>
                    <a:pt x="12318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7305040" y="1700530"/>
            <a:ext cx="172720" cy="3599179"/>
            <a:chOff x="5781040" y="1700529"/>
            <a:chExt cx="172720" cy="3599179"/>
          </a:xfrm>
        </p:grpSpPr>
        <p:sp>
          <p:nvSpPr>
            <p:cNvPr id="13" name="object 13"/>
            <p:cNvSpPr/>
            <p:nvPr/>
          </p:nvSpPr>
          <p:spPr>
            <a:xfrm>
              <a:off x="5867400" y="1860549"/>
              <a:ext cx="0" cy="3439160"/>
            </a:xfrm>
            <a:custGeom>
              <a:avLst/>
              <a:gdLst/>
              <a:ahLst/>
              <a:cxnLst/>
              <a:rect l="l" t="t" r="r" b="b"/>
              <a:pathLst>
                <a:path h="3439160">
                  <a:moveTo>
                    <a:pt x="0" y="3439160"/>
                  </a:moveTo>
                  <a:lnTo>
                    <a:pt x="0" y="0"/>
                  </a:lnTo>
                </a:path>
              </a:pathLst>
            </a:custGeom>
            <a:ln w="57150">
              <a:solidFill>
                <a:srgbClr val="6699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5781040" y="1700529"/>
              <a:ext cx="172720" cy="171450"/>
            </a:xfrm>
            <a:custGeom>
              <a:avLst/>
              <a:gdLst/>
              <a:ahLst/>
              <a:cxnLst/>
              <a:rect l="l" t="t" r="r" b="b"/>
              <a:pathLst>
                <a:path w="172720" h="171450">
                  <a:moveTo>
                    <a:pt x="86360" y="0"/>
                  </a:moveTo>
                  <a:lnTo>
                    <a:pt x="0" y="171450"/>
                  </a:lnTo>
                  <a:lnTo>
                    <a:pt x="172720" y="171450"/>
                  </a:lnTo>
                  <a:lnTo>
                    <a:pt x="86360" y="0"/>
                  </a:lnTo>
                  <a:close/>
                </a:path>
              </a:pathLst>
            </a:custGeom>
            <a:solidFill>
              <a:srgbClr val="6699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3330577" y="1312548"/>
          <a:ext cx="4681219" cy="3594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518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94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72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25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9409">
                <a:tc>
                  <a:txBody>
                    <a:bodyPr/>
                    <a:lstStyle/>
                    <a:p>
                      <a:pPr marL="29209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2000" b="1" spc="-5">
                          <a:latin typeface="Courier New"/>
                          <a:cs typeface="Courier New"/>
                        </a:rPr>
                        <a:t>section</a:t>
                      </a:r>
                      <a:endParaRPr sz="2000">
                        <a:latin typeface="Courier New"/>
                        <a:cs typeface="Courier New"/>
                      </a:endParaRPr>
                    </a:p>
                  </a:txBody>
                  <a:tcPr marL="0" marR="0" marT="30480" marB="0">
                    <a:lnL w="76200">
                      <a:solidFill>
                        <a:srgbClr val="CCCCFF"/>
                      </a:solidFill>
                      <a:prstDash val="solid"/>
                    </a:lnL>
                    <a:lnR w="76200">
                      <a:solidFill>
                        <a:srgbClr val="00CC99"/>
                      </a:solidFill>
                      <a:prstDash val="solid"/>
                    </a:lnR>
                    <a:lnT w="76200">
                      <a:solidFill>
                        <a:srgbClr val="CCCCFF"/>
                      </a:solidFill>
                      <a:prstDash val="solid"/>
                    </a:lnT>
                    <a:lnB w="76200">
                      <a:solidFill>
                        <a:srgbClr val="CCCC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7155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2000" b="1" spc="-5">
                          <a:latin typeface="Courier New"/>
                          <a:cs typeface="Courier New"/>
                        </a:rPr>
                        <a:t>number</a:t>
                      </a:r>
                      <a:endParaRPr sz="2000">
                        <a:latin typeface="Courier New"/>
                        <a:cs typeface="Courier New"/>
                      </a:endParaRPr>
                    </a:p>
                  </a:txBody>
                  <a:tcPr marL="0" marR="0" marT="30480" marB="0">
                    <a:lnL w="76200">
                      <a:solidFill>
                        <a:srgbClr val="00CC99"/>
                      </a:solidFill>
                      <a:prstDash val="solid"/>
                    </a:lnL>
                    <a:lnR w="76200">
                      <a:solidFill>
                        <a:srgbClr val="FF0000"/>
                      </a:solidFill>
                      <a:prstDash val="solid"/>
                    </a:lnR>
                    <a:lnT w="76200">
                      <a:solidFill>
                        <a:srgbClr val="00CC99"/>
                      </a:solidFill>
                      <a:prstDash val="solid"/>
                    </a:lnT>
                    <a:lnB w="76200">
                      <a:solidFill>
                        <a:srgbClr val="00CC9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82550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2000" b="1" spc="-5">
                          <a:latin typeface="Courier New"/>
                          <a:cs typeface="Courier New"/>
                        </a:rPr>
                        <a:t>CDATA</a:t>
                      </a:r>
                      <a:endParaRPr sz="2000">
                        <a:latin typeface="Courier New"/>
                        <a:cs typeface="Courier New"/>
                      </a:endParaRPr>
                    </a:p>
                  </a:txBody>
                  <a:tcPr marL="0" marR="0" marT="30480" marB="0">
                    <a:lnL w="76200">
                      <a:solidFill>
                        <a:srgbClr val="FF0000"/>
                      </a:solidFill>
                      <a:prstDash val="solid"/>
                    </a:lnL>
                    <a:lnR w="76200">
                      <a:solidFill>
                        <a:srgbClr val="6699FF"/>
                      </a:solidFill>
                      <a:prstDash val="solid"/>
                    </a:lnR>
                    <a:lnT w="76200">
                      <a:solidFill>
                        <a:srgbClr val="FF0000"/>
                      </a:solidFill>
                      <a:prstDash val="solid"/>
                    </a:lnT>
                    <a:lnB w="76200">
                      <a:solidFill>
                        <a:srgbClr val="FF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59055">
                        <a:lnSpc>
                          <a:spcPct val="100000"/>
                        </a:lnSpc>
                        <a:spcBef>
                          <a:spcPts val="240"/>
                        </a:spcBef>
                      </a:pPr>
                      <a:r>
                        <a:rPr sz="2000" b="1" spc="-5">
                          <a:latin typeface="Courier New"/>
                          <a:cs typeface="Courier New"/>
                        </a:rPr>
                        <a:t>#REQUIRED</a:t>
                      </a:r>
                      <a:endParaRPr sz="2000">
                        <a:latin typeface="Courier New"/>
                        <a:cs typeface="Courier New"/>
                      </a:endParaRPr>
                    </a:p>
                  </a:txBody>
                  <a:tcPr marL="0" marR="0" marT="30480" marB="0">
                    <a:lnL w="76200">
                      <a:solidFill>
                        <a:srgbClr val="6699FF"/>
                      </a:solidFill>
                      <a:prstDash val="solid"/>
                    </a:lnL>
                    <a:lnR w="76200">
                      <a:solidFill>
                        <a:srgbClr val="6699FF"/>
                      </a:solidFill>
                      <a:prstDash val="solid"/>
                    </a:lnR>
                    <a:lnT w="76200">
                      <a:solidFill>
                        <a:srgbClr val="6699FF"/>
                      </a:solidFill>
                      <a:prstDash val="solid"/>
                    </a:lnT>
                    <a:lnB w="76200">
                      <a:solidFill>
                        <a:srgbClr val="6699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object 16"/>
          <p:cNvSpPr txBox="1"/>
          <p:nvPr/>
        </p:nvSpPr>
        <p:spPr>
          <a:xfrm>
            <a:off x="1854200" y="782827"/>
            <a:ext cx="7453630" cy="1790700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spcBef>
                <a:spcPts val="785"/>
              </a:spcBef>
            </a:pPr>
            <a:r>
              <a:rPr sz="2800" spc="-5">
                <a:latin typeface="Times New Roman"/>
                <a:cs typeface="Times New Roman"/>
              </a:rPr>
              <a:t>Attributes are declared </a:t>
            </a:r>
            <a:r>
              <a:rPr sz="2800">
                <a:latin typeface="Times New Roman"/>
                <a:cs typeface="Times New Roman"/>
              </a:rPr>
              <a:t>per</a:t>
            </a:r>
            <a:r>
              <a:rPr sz="2800" spc="-25">
                <a:latin typeface="Times New Roman"/>
                <a:cs typeface="Times New Roman"/>
              </a:rPr>
              <a:t> </a:t>
            </a:r>
            <a:r>
              <a:rPr sz="2800" spc="-10">
                <a:latin typeface="Times New Roman"/>
                <a:cs typeface="Times New Roman"/>
              </a:rPr>
              <a:t>element:</a:t>
            </a:r>
            <a:endParaRPr sz="2800">
              <a:latin typeface="Times New Roman"/>
              <a:cs typeface="Times New Roman"/>
            </a:endParaRPr>
          </a:p>
          <a:p>
            <a:pPr marL="12700">
              <a:spcBef>
                <a:spcPts val="490"/>
              </a:spcBef>
            </a:pPr>
            <a:r>
              <a:rPr sz="2000" b="1" spc="-5">
                <a:latin typeface="Courier New"/>
                <a:cs typeface="Courier New"/>
              </a:rPr>
              <a:t>&lt;!ATTLIST</a:t>
            </a:r>
            <a:endParaRPr sz="2000">
              <a:latin typeface="Courier New"/>
              <a:cs typeface="Courier New"/>
            </a:endParaRPr>
          </a:p>
          <a:p>
            <a:pPr marL="2755900">
              <a:spcBef>
                <a:spcPts val="500"/>
              </a:spcBef>
              <a:tabLst>
                <a:tab pos="3820795" algn="l"/>
              </a:tabLst>
            </a:pPr>
            <a:r>
              <a:rPr sz="2000" b="1" spc="-10">
                <a:latin typeface="Courier New"/>
                <a:cs typeface="Courier New"/>
              </a:rPr>
              <a:t>title	</a:t>
            </a:r>
            <a:r>
              <a:rPr sz="2000" b="1" spc="-5">
                <a:latin typeface="Courier New"/>
                <a:cs typeface="Courier New"/>
              </a:rPr>
              <a:t>CDATA</a:t>
            </a:r>
            <a:r>
              <a:rPr sz="2000" b="1" spc="-25">
                <a:latin typeface="Courier New"/>
                <a:cs typeface="Courier New"/>
              </a:rPr>
              <a:t> </a:t>
            </a:r>
            <a:r>
              <a:rPr sz="2000" b="1" spc="-5">
                <a:latin typeface="Courier New"/>
                <a:cs typeface="Courier New"/>
              </a:rPr>
              <a:t>#REQUIRED&gt;</a:t>
            </a:r>
            <a:endParaRPr sz="2000">
              <a:latin typeface="Courier New"/>
              <a:cs typeface="Courier New"/>
            </a:endParaRPr>
          </a:p>
          <a:p>
            <a:pPr marL="12700">
              <a:spcBef>
                <a:spcPts val="700"/>
              </a:spcBef>
            </a:pPr>
            <a:r>
              <a:rPr sz="2800" spc="-5">
                <a:latin typeface="Times New Roman"/>
                <a:cs typeface="Times New Roman"/>
              </a:rPr>
              <a:t>declares two required attributes for </a:t>
            </a:r>
            <a:r>
              <a:rPr sz="2800" spc="-10">
                <a:latin typeface="Times New Roman"/>
                <a:cs typeface="Times New Roman"/>
              </a:rPr>
              <a:t>element</a:t>
            </a:r>
            <a:r>
              <a:rPr sz="2800" spc="40">
                <a:latin typeface="Times New Roman"/>
                <a:cs typeface="Times New Roman"/>
              </a:rPr>
              <a:t> </a:t>
            </a:r>
            <a:r>
              <a:rPr sz="2000" b="1" spc="-5">
                <a:latin typeface="Courier New"/>
                <a:cs typeface="Courier New"/>
              </a:rPr>
              <a:t>section</a:t>
            </a:r>
            <a:r>
              <a:rPr sz="2800" spc="-5">
                <a:latin typeface="Times New Roman"/>
                <a:cs typeface="Times New Roman"/>
              </a:rPr>
              <a:t>.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918970" y="2852421"/>
            <a:ext cx="2016760" cy="416781"/>
          </a:xfrm>
          <a:prstGeom prst="rect">
            <a:avLst/>
          </a:prstGeom>
          <a:solidFill>
            <a:srgbClr val="CCCCFF"/>
          </a:solidFill>
        </p:spPr>
        <p:txBody>
          <a:bodyPr vert="horz" wrap="square" lIns="0" tIns="46990" rIns="0" bIns="0" rtlCol="0">
            <a:spAutoFit/>
          </a:bodyPr>
          <a:lstStyle/>
          <a:p>
            <a:pPr marL="90170">
              <a:spcBef>
                <a:spcPts val="370"/>
              </a:spcBef>
            </a:pPr>
            <a:r>
              <a:rPr sz="2400" b="1" spc="-5">
                <a:latin typeface="Times New Roman"/>
                <a:cs typeface="Times New Roman"/>
              </a:rPr>
              <a:t>element</a:t>
            </a:r>
            <a:r>
              <a:rPr sz="2400" b="1" spc="-20">
                <a:latin typeface="Times New Roman"/>
                <a:cs typeface="Times New Roman"/>
              </a:rPr>
              <a:t> </a:t>
            </a:r>
            <a:r>
              <a:rPr sz="2400" b="1" spc="-5">
                <a:latin typeface="Times New Roman"/>
                <a:cs typeface="Times New Roman"/>
              </a:rPr>
              <a:t>name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143250" y="3572510"/>
            <a:ext cx="2160270" cy="416781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46990" rIns="0" bIns="0" rtlCol="0">
            <a:spAutoFit/>
          </a:bodyPr>
          <a:lstStyle/>
          <a:p>
            <a:pPr marL="89535">
              <a:spcBef>
                <a:spcPts val="370"/>
              </a:spcBef>
            </a:pPr>
            <a:r>
              <a:rPr sz="2400" b="1" spc="-5">
                <a:latin typeface="Times New Roman"/>
                <a:cs typeface="Times New Roman"/>
              </a:rPr>
              <a:t>attribute</a:t>
            </a:r>
            <a:r>
              <a:rPr sz="2400" b="1" spc="-25">
                <a:latin typeface="Times New Roman"/>
                <a:cs typeface="Times New Roman"/>
              </a:rPr>
              <a:t> </a:t>
            </a:r>
            <a:r>
              <a:rPr sz="2400" b="1" spc="-5">
                <a:latin typeface="Times New Roman"/>
                <a:cs typeface="Times New Roman"/>
              </a:rPr>
              <a:t>name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439920" y="4436110"/>
            <a:ext cx="2016760" cy="416781"/>
          </a:xfrm>
          <a:prstGeom prst="rect">
            <a:avLst/>
          </a:prstGeom>
          <a:solidFill>
            <a:srgbClr val="FF0000"/>
          </a:solidFill>
        </p:spPr>
        <p:txBody>
          <a:bodyPr vert="horz" wrap="square" lIns="0" tIns="46990" rIns="0" bIns="0" rtlCol="0">
            <a:spAutoFit/>
          </a:bodyPr>
          <a:lstStyle/>
          <a:p>
            <a:pPr marL="89535">
              <a:spcBef>
                <a:spcPts val="370"/>
              </a:spcBef>
            </a:pPr>
            <a:r>
              <a:rPr sz="2400" b="1" spc="-5">
                <a:latin typeface="Times New Roman"/>
                <a:cs typeface="Times New Roman"/>
              </a:rPr>
              <a:t>attribute</a:t>
            </a:r>
            <a:r>
              <a:rPr sz="2400" b="1" spc="-20">
                <a:latin typeface="Times New Roman"/>
                <a:cs typeface="Times New Roman"/>
              </a:rPr>
              <a:t> </a:t>
            </a:r>
            <a:r>
              <a:rPr sz="2400" b="1" spc="-5">
                <a:latin typeface="Times New Roman"/>
                <a:cs typeface="Times New Roman"/>
              </a:rPr>
              <a:t>type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167120" y="5299710"/>
            <a:ext cx="2449830" cy="416781"/>
          </a:xfrm>
          <a:prstGeom prst="rect">
            <a:avLst/>
          </a:prstGeom>
          <a:solidFill>
            <a:srgbClr val="6699FF"/>
          </a:solidFill>
        </p:spPr>
        <p:txBody>
          <a:bodyPr vert="horz" wrap="square" lIns="0" tIns="46990" rIns="0" bIns="0" rtlCol="0">
            <a:spAutoFit/>
          </a:bodyPr>
          <a:lstStyle/>
          <a:p>
            <a:pPr marL="89535">
              <a:spcBef>
                <a:spcPts val="370"/>
              </a:spcBef>
            </a:pPr>
            <a:r>
              <a:rPr sz="2400" b="1" spc="-5">
                <a:latin typeface="Times New Roman"/>
                <a:cs typeface="Times New Roman"/>
              </a:rPr>
              <a:t>attribute</a:t>
            </a:r>
            <a:r>
              <a:rPr sz="2400" b="1" spc="-15">
                <a:latin typeface="Times New Roman"/>
                <a:cs typeface="Times New Roman"/>
              </a:rPr>
              <a:t> </a:t>
            </a:r>
            <a:r>
              <a:rPr sz="2400" b="1" spc="-5">
                <a:latin typeface="Times New Roman"/>
                <a:cs typeface="Times New Roman"/>
              </a:rPr>
              <a:t>default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96B1E545-DB46-4179-98E2-8E86EABE88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700"/>
    </mc:Choice>
    <mc:Fallback xmlns="">
      <p:transition spd="slow" advTm="44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03070" y="-296332"/>
            <a:ext cx="8785860" cy="1400382"/>
          </a:xfrm>
          <a:prstGeom prst="rect">
            <a:avLst/>
          </a:prstGeom>
          <a:solidFill>
            <a:srgbClr val="DCDCDC"/>
          </a:solidFill>
          <a:ln w="9344">
            <a:solidFill>
              <a:srgbClr val="000000"/>
            </a:solidFill>
          </a:ln>
        </p:spPr>
        <p:txBody>
          <a:bodyPr vert="horz" wrap="square" lIns="0" tIns="45719" rIns="0" bIns="0" rtlCol="0" anchor="ctr">
            <a:spAutoFit/>
          </a:bodyPr>
          <a:lstStyle/>
          <a:p>
            <a:pPr marL="715010">
              <a:lnSpc>
                <a:spcPct val="100000"/>
              </a:lnSpc>
              <a:spcBef>
                <a:spcPts val="359"/>
              </a:spcBef>
            </a:pP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Attribute </a:t>
            </a:r>
            <a:r>
              <a:rPr b="1" spc="-5">
                <a:solidFill>
                  <a:srgbClr val="000000"/>
                </a:solidFill>
                <a:latin typeface="Arial"/>
                <a:cs typeface="Arial"/>
              </a:rPr>
              <a:t>Declarations </a:t>
            </a:r>
            <a:r>
              <a:rPr b="1">
                <a:solidFill>
                  <a:srgbClr val="000000"/>
                </a:solidFill>
                <a:latin typeface="Arial"/>
                <a:cs typeface="Arial"/>
              </a:rPr>
              <a:t>in</a:t>
            </a:r>
            <a:r>
              <a:rPr b="1" spc="-5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DTDs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54200" y="782827"/>
            <a:ext cx="7453630" cy="2857834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spcBef>
                <a:spcPts val="785"/>
              </a:spcBef>
            </a:pPr>
            <a:r>
              <a:rPr sz="2800" spc="-5">
                <a:latin typeface="Times New Roman"/>
                <a:cs typeface="Times New Roman"/>
              </a:rPr>
              <a:t>Attributes are declared </a:t>
            </a:r>
            <a:r>
              <a:rPr sz="2800">
                <a:latin typeface="Times New Roman"/>
                <a:cs typeface="Times New Roman"/>
              </a:rPr>
              <a:t>per</a:t>
            </a:r>
            <a:r>
              <a:rPr sz="2800" spc="-25">
                <a:latin typeface="Times New Roman"/>
                <a:cs typeface="Times New Roman"/>
              </a:rPr>
              <a:t> </a:t>
            </a:r>
            <a:r>
              <a:rPr sz="2800" spc="-10">
                <a:latin typeface="Times New Roman"/>
                <a:cs typeface="Times New Roman"/>
              </a:rPr>
              <a:t>element:</a:t>
            </a:r>
            <a:endParaRPr sz="2800">
              <a:latin typeface="Times New Roman"/>
              <a:cs typeface="Times New Roman"/>
            </a:endParaRPr>
          </a:p>
          <a:p>
            <a:pPr marL="12700">
              <a:spcBef>
                <a:spcPts val="490"/>
              </a:spcBef>
            </a:pPr>
            <a:r>
              <a:rPr sz="2000" b="1" spc="-5">
                <a:latin typeface="Courier New"/>
                <a:cs typeface="Courier New"/>
              </a:rPr>
              <a:t>&lt;!ATTLIST section number CDATA</a:t>
            </a:r>
            <a:r>
              <a:rPr sz="2000" b="1" spc="-45">
                <a:latin typeface="Courier New"/>
                <a:cs typeface="Courier New"/>
              </a:rPr>
              <a:t> </a:t>
            </a:r>
            <a:r>
              <a:rPr sz="2000" b="1" spc="-5">
                <a:latin typeface="Courier New"/>
                <a:cs typeface="Courier New"/>
              </a:rPr>
              <a:t>#REQUIRED</a:t>
            </a:r>
            <a:endParaRPr sz="2000">
              <a:latin typeface="Courier New"/>
              <a:cs typeface="Courier New"/>
            </a:endParaRPr>
          </a:p>
          <a:p>
            <a:pPr marL="2755900">
              <a:spcBef>
                <a:spcPts val="500"/>
              </a:spcBef>
              <a:tabLst>
                <a:tab pos="3820795" algn="l"/>
              </a:tabLst>
            </a:pPr>
            <a:r>
              <a:rPr sz="2000" b="1" spc="-10">
                <a:latin typeface="Courier New"/>
                <a:cs typeface="Courier New"/>
              </a:rPr>
              <a:t>title	</a:t>
            </a:r>
            <a:r>
              <a:rPr sz="2000" b="1" spc="-5">
                <a:latin typeface="Courier New"/>
                <a:cs typeface="Courier New"/>
              </a:rPr>
              <a:t>CDATA</a:t>
            </a:r>
            <a:r>
              <a:rPr sz="2000" b="1" spc="-25">
                <a:latin typeface="Courier New"/>
                <a:cs typeface="Courier New"/>
              </a:rPr>
              <a:t> </a:t>
            </a:r>
            <a:r>
              <a:rPr sz="2000" b="1" spc="-5">
                <a:latin typeface="Courier New"/>
                <a:cs typeface="Courier New"/>
              </a:rPr>
              <a:t>#REQUIRED&gt;</a:t>
            </a:r>
            <a:endParaRPr sz="2000">
              <a:latin typeface="Courier New"/>
              <a:cs typeface="Courier New"/>
            </a:endParaRPr>
          </a:p>
          <a:p>
            <a:pPr marL="12700">
              <a:spcBef>
                <a:spcPts val="700"/>
              </a:spcBef>
            </a:pPr>
            <a:r>
              <a:rPr sz="2800" spc="-5">
                <a:latin typeface="Times New Roman"/>
                <a:cs typeface="Times New Roman"/>
              </a:rPr>
              <a:t>declares two required attributes for </a:t>
            </a:r>
            <a:r>
              <a:rPr sz="2800" spc="-10">
                <a:latin typeface="Times New Roman"/>
                <a:cs typeface="Times New Roman"/>
              </a:rPr>
              <a:t>element</a:t>
            </a:r>
            <a:r>
              <a:rPr sz="2800" spc="40">
                <a:latin typeface="Times New Roman"/>
                <a:cs typeface="Times New Roman"/>
              </a:rPr>
              <a:t> </a:t>
            </a:r>
            <a:r>
              <a:rPr sz="2000" b="1" spc="-5">
                <a:latin typeface="Courier New"/>
                <a:cs typeface="Courier New"/>
              </a:rPr>
              <a:t>section</a:t>
            </a:r>
            <a:r>
              <a:rPr sz="2800" spc="-5">
                <a:latin typeface="Times New Roman"/>
                <a:cs typeface="Times New Roman"/>
              </a:rPr>
              <a:t>.</a:t>
            </a:r>
            <a:endParaRPr sz="2800">
              <a:latin typeface="Times New Roman"/>
              <a:cs typeface="Times New Roman"/>
            </a:endParaRPr>
          </a:p>
          <a:p>
            <a:pPr>
              <a:spcBef>
                <a:spcPts val="35"/>
              </a:spcBef>
            </a:pPr>
            <a:endParaRPr sz="4100">
              <a:latin typeface="Times New Roman"/>
              <a:cs typeface="Times New Roman"/>
            </a:endParaRPr>
          </a:p>
          <a:p>
            <a:pPr marL="12700"/>
            <a:r>
              <a:rPr sz="2800" spc="-5">
                <a:latin typeface="Times New Roman"/>
                <a:cs typeface="Times New Roman"/>
              </a:rPr>
              <a:t>Possible attribute</a:t>
            </a:r>
            <a:r>
              <a:rPr sz="2800" spc="-35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defaults: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854201" y="3693160"/>
            <a:ext cx="178435" cy="1897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>
                <a:latin typeface="Courier New"/>
                <a:cs typeface="Courier New"/>
              </a:rPr>
              <a:t>•</a:t>
            </a:r>
          </a:p>
          <a:p>
            <a:pPr marL="12700">
              <a:spcBef>
                <a:spcPts val="1650"/>
              </a:spcBef>
            </a:pPr>
            <a:r>
              <a:rPr sz="2000">
                <a:latin typeface="Courier New"/>
                <a:cs typeface="Courier New"/>
              </a:rPr>
              <a:t>•</a:t>
            </a:r>
          </a:p>
          <a:p>
            <a:pPr marL="12700">
              <a:spcBef>
                <a:spcPts val="1660"/>
              </a:spcBef>
            </a:pPr>
            <a:r>
              <a:rPr sz="2000">
                <a:latin typeface="Courier New"/>
                <a:cs typeface="Courier New"/>
              </a:rPr>
              <a:t>•</a:t>
            </a:r>
          </a:p>
          <a:p>
            <a:pPr marL="12700">
              <a:spcBef>
                <a:spcPts val="1660"/>
              </a:spcBef>
            </a:pPr>
            <a:r>
              <a:rPr sz="2000">
                <a:latin typeface="Courier New"/>
                <a:cs typeface="Courier New"/>
              </a:rPr>
              <a:t>•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195831" y="3768091"/>
            <a:ext cx="1397635" cy="8458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b="1" spc="-5">
                <a:latin typeface="Courier New"/>
                <a:cs typeface="Courier New"/>
              </a:rPr>
              <a:t>#REQUIRED</a:t>
            </a:r>
            <a:endParaRPr sz="2000">
              <a:latin typeface="Courier New"/>
              <a:cs typeface="Courier New"/>
            </a:endParaRPr>
          </a:p>
          <a:p>
            <a:pPr marL="12700">
              <a:spcBef>
                <a:spcPts val="1660"/>
              </a:spcBef>
            </a:pPr>
            <a:r>
              <a:rPr sz="2000" b="1" spc="-5">
                <a:latin typeface="Courier New"/>
                <a:cs typeface="Courier New"/>
              </a:rPr>
              <a:t>#IMPLIED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596130" y="3577590"/>
            <a:ext cx="5099685" cy="10093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0800"/>
              </a:lnSpc>
              <a:spcBef>
                <a:spcPts val="100"/>
              </a:spcBef>
            </a:pPr>
            <a:r>
              <a:rPr sz="2800">
                <a:latin typeface="Times New Roman"/>
                <a:cs typeface="Times New Roman"/>
              </a:rPr>
              <a:t>is </a:t>
            </a:r>
            <a:r>
              <a:rPr sz="2800" spc="-5">
                <a:latin typeface="Times New Roman"/>
                <a:cs typeface="Times New Roman"/>
              </a:rPr>
              <a:t>required </a:t>
            </a:r>
            <a:r>
              <a:rPr sz="2800">
                <a:latin typeface="Times New Roman"/>
                <a:cs typeface="Times New Roman"/>
              </a:rPr>
              <a:t>in </a:t>
            </a:r>
            <a:r>
              <a:rPr sz="2800" spc="-10">
                <a:latin typeface="Times New Roman"/>
                <a:cs typeface="Times New Roman"/>
              </a:rPr>
              <a:t>each element </a:t>
            </a:r>
            <a:r>
              <a:rPr sz="2800" spc="-5">
                <a:latin typeface="Times New Roman"/>
                <a:cs typeface="Times New Roman"/>
              </a:rPr>
              <a:t>instance  </a:t>
            </a:r>
            <a:r>
              <a:rPr sz="2800">
                <a:latin typeface="Times New Roman"/>
                <a:cs typeface="Times New Roman"/>
              </a:rPr>
              <a:t>is</a:t>
            </a:r>
            <a:r>
              <a:rPr sz="2800" spc="-1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optional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95830" y="4696459"/>
            <a:ext cx="651002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  <a:tabLst>
                <a:tab pos="2412365" algn="l"/>
              </a:tabLst>
            </a:pPr>
            <a:r>
              <a:rPr sz="2000" b="1" spc="-5">
                <a:latin typeface="Courier New"/>
                <a:cs typeface="Courier New"/>
              </a:rPr>
              <a:t>#FIXED</a:t>
            </a:r>
            <a:r>
              <a:rPr sz="2000" b="1" spc="-10">
                <a:latin typeface="Courier New"/>
                <a:cs typeface="Courier New"/>
              </a:rPr>
              <a:t> </a:t>
            </a:r>
            <a:r>
              <a:rPr sz="2000" b="1" spc="-5">
                <a:latin typeface="Courier New"/>
                <a:cs typeface="Courier New"/>
              </a:rPr>
              <a:t>default	</a:t>
            </a:r>
            <a:r>
              <a:rPr sz="2800" spc="-5">
                <a:latin typeface="Times New Roman"/>
                <a:cs typeface="Times New Roman"/>
              </a:rPr>
              <a:t>always has </a:t>
            </a:r>
            <a:r>
              <a:rPr sz="2800">
                <a:latin typeface="Times New Roman"/>
                <a:cs typeface="Times New Roman"/>
              </a:rPr>
              <a:t>this </a:t>
            </a:r>
            <a:r>
              <a:rPr sz="2800" spc="-5">
                <a:latin typeface="Times New Roman"/>
                <a:cs typeface="Times New Roman"/>
              </a:rPr>
              <a:t>default</a:t>
            </a:r>
            <a:r>
              <a:rPr sz="2800" spc="-65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value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95830" y="5313679"/>
            <a:ext cx="109220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b="1" spc="-5">
                <a:latin typeface="Courier New"/>
                <a:cs typeface="Courier New"/>
              </a:rPr>
              <a:t>d</a:t>
            </a:r>
            <a:r>
              <a:rPr sz="2000" b="1" spc="5">
                <a:latin typeface="Courier New"/>
                <a:cs typeface="Courier New"/>
              </a:rPr>
              <a:t>e</a:t>
            </a:r>
            <a:r>
              <a:rPr sz="2000" b="1" spc="-15">
                <a:latin typeface="Courier New"/>
                <a:cs typeface="Courier New"/>
              </a:rPr>
              <a:t>f</a:t>
            </a:r>
            <a:r>
              <a:rPr sz="2000" b="1" spc="-5">
                <a:latin typeface="Courier New"/>
                <a:cs typeface="Courier New"/>
              </a:rPr>
              <a:t>a</a:t>
            </a:r>
            <a:r>
              <a:rPr sz="2000" b="1" spc="5">
                <a:latin typeface="Courier New"/>
                <a:cs typeface="Courier New"/>
              </a:rPr>
              <a:t>u</a:t>
            </a:r>
            <a:r>
              <a:rPr sz="2000" b="1" spc="-15">
                <a:latin typeface="Courier New"/>
                <a:cs typeface="Courier New"/>
              </a:rPr>
              <a:t>l</a:t>
            </a:r>
            <a:r>
              <a:rPr sz="2000" b="1">
                <a:latin typeface="Courier New"/>
                <a:cs typeface="Courier New"/>
              </a:rPr>
              <a:t>t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596130" y="5212079"/>
            <a:ext cx="5459095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sz="2800" spc="-5">
                <a:latin typeface="Times New Roman"/>
                <a:cs typeface="Times New Roman"/>
              </a:rPr>
              <a:t>has </a:t>
            </a:r>
            <a:r>
              <a:rPr sz="2800">
                <a:latin typeface="Times New Roman"/>
                <a:cs typeface="Times New Roman"/>
              </a:rPr>
              <a:t>this </a:t>
            </a:r>
            <a:r>
              <a:rPr sz="2800" spc="-5">
                <a:latin typeface="Times New Roman"/>
                <a:cs typeface="Times New Roman"/>
              </a:rPr>
              <a:t>default value </a:t>
            </a:r>
            <a:r>
              <a:rPr sz="2800">
                <a:latin typeface="Times New Roman"/>
                <a:cs typeface="Times New Roman"/>
              </a:rPr>
              <a:t>if the attribute</a:t>
            </a:r>
            <a:r>
              <a:rPr sz="2800" spc="-130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is  </a:t>
            </a:r>
            <a:r>
              <a:rPr sz="2800" spc="-5">
                <a:latin typeface="Times New Roman"/>
                <a:cs typeface="Times New Roman"/>
              </a:rPr>
              <a:t>omitted from </a:t>
            </a:r>
            <a:r>
              <a:rPr sz="2800">
                <a:latin typeface="Times New Roman"/>
                <a:cs typeface="Times New Roman"/>
              </a:rPr>
              <a:t>the </a:t>
            </a:r>
            <a:r>
              <a:rPr sz="2800" spc="-10">
                <a:latin typeface="Times New Roman"/>
                <a:cs typeface="Times New Roman"/>
              </a:rPr>
              <a:t>element</a:t>
            </a:r>
            <a:r>
              <a:rPr sz="2800" spc="-6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instance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06EAAC2-3E14-48A2-8021-40705A1277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42"/>
    </mc:Choice>
    <mc:Fallback xmlns="">
      <p:transition spd="slow" advTm="20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03070" y="42222"/>
            <a:ext cx="8785860" cy="723274"/>
          </a:xfrm>
          <a:prstGeom prst="rect">
            <a:avLst/>
          </a:prstGeom>
          <a:solidFill>
            <a:srgbClr val="DCDCDC"/>
          </a:solidFill>
          <a:ln w="9344">
            <a:solidFill>
              <a:srgbClr val="000000"/>
            </a:solidFill>
          </a:ln>
        </p:spPr>
        <p:txBody>
          <a:bodyPr vert="horz" wrap="square" lIns="0" tIns="45719" rIns="0" bIns="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359"/>
              </a:spcBef>
              <a:tabLst>
                <a:tab pos="2252345" algn="l"/>
              </a:tabLst>
            </a:pP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Attribute	</a:t>
            </a:r>
            <a:r>
              <a:rPr b="1" spc="-75">
                <a:solidFill>
                  <a:srgbClr val="000000"/>
                </a:solidFill>
                <a:latin typeface="Arial"/>
                <a:cs typeface="Arial"/>
              </a:rPr>
              <a:t>Types </a:t>
            </a:r>
            <a:r>
              <a:rPr b="1">
                <a:solidFill>
                  <a:srgbClr val="000000"/>
                </a:solidFill>
                <a:latin typeface="Arial"/>
                <a:cs typeface="Arial"/>
              </a:rPr>
              <a:t>in</a:t>
            </a:r>
            <a:r>
              <a:rPr b="1" spc="4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b="1" spc="-15">
                <a:solidFill>
                  <a:srgbClr val="000000"/>
                </a:solidFill>
                <a:latin typeface="Arial"/>
                <a:cs typeface="Arial"/>
              </a:rPr>
              <a:t>DTDs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54201" y="895351"/>
            <a:ext cx="178435" cy="8458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>
                <a:latin typeface="Courier New"/>
                <a:cs typeface="Courier New"/>
              </a:rPr>
              <a:t>•</a:t>
            </a:r>
          </a:p>
          <a:p>
            <a:pPr marL="12700">
              <a:spcBef>
                <a:spcPts val="1660"/>
              </a:spcBef>
            </a:pPr>
            <a:r>
              <a:rPr sz="2000">
                <a:latin typeface="Courier New"/>
                <a:cs typeface="Courier New"/>
              </a:rPr>
              <a:t>•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195830" y="971550"/>
            <a:ext cx="78740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b="1" spc="-5">
                <a:latin typeface="Courier New"/>
                <a:cs typeface="Courier New"/>
              </a:rPr>
              <a:t>C</a:t>
            </a:r>
            <a:r>
              <a:rPr sz="2000" b="1" spc="5">
                <a:latin typeface="Courier New"/>
                <a:cs typeface="Courier New"/>
              </a:rPr>
              <a:t>D</a:t>
            </a:r>
            <a:r>
              <a:rPr sz="2000" b="1" spc="-15">
                <a:latin typeface="Courier New"/>
                <a:cs typeface="Courier New"/>
              </a:rPr>
              <a:t>A</a:t>
            </a:r>
            <a:r>
              <a:rPr sz="2000" b="1" spc="-5">
                <a:latin typeface="Courier New"/>
                <a:cs typeface="Courier New"/>
              </a:rPr>
              <a:t>TA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81729" y="869950"/>
            <a:ext cx="151765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800">
                <a:latin typeface="Times New Roman"/>
                <a:cs typeface="Times New Roman"/>
              </a:rPr>
              <a:t>string</a:t>
            </a:r>
            <a:r>
              <a:rPr sz="2800" spc="-8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data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195830" y="1384300"/>
            <a:ext cx="727075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98600" marR="5080" indent="-1485900">
              <a:spcBef>
                <a:spcPts val="100"/>
              </a:spcBef>
            </a:pPr>
            <a:r>
              <a:rPr sz="2000" b="1" spc="-5">
                <a:latin typeface="Courier New"/>
                <a:cs typeface="Courier New"/>
              </a:rPr>
              <a:t>(A1|…|An) </a:t>
            </a:r>
            <a:r>
              <a:rPr sz="2800" spc="-5">
                <a:latin typeface="Times New Roman"/>
                <a:cs typeface="Times New Roman"/>
              </a:rPr>
              <a:t>enumeration </a:t>
            </a:r>
            <a:r>
              <a:rPr sz="2800">
                <a:latin typeface="Times New Roman"/>
                <a:cs typeface="Times New Roman"/>
              </a:rPr>
              <a:t>of </a:t>
            </a:r>
            <a:r>
              <a:rPr sz="2800" spc="-5">
                <a:latin typeface="Times New Roman"/>
                <a:cs typeface="Times New Roman"/>
              </a:rPr>
              <a:t>all </a:t>
            </a:r>
            <a:r>
              <a:rPr sz="2800">
                <a:latin typeface="Times New Roman"/>
                <a:cs typeface="Times New Roman"/>
              </a:rPr>
              <a:t>possible </a:t>
            </a:r>
            <a:r>
              <a:rPr sz="2800" spc="-5">
                <a:latin typeface="Times New Roman"/>
                <a:cs typeface="Times New Roman"/>
              </a:rPr>
              <a:t>values </a:t>
            </a:r>
            <a:r>
              <a:rPr sz="2800">
                <a:latin typeface="Times New Roman"/>
                <a:cs typeface="Times New Roman"/>
              </a:rPr>
              <a:t>of</a:t>
            </a:r>
            <a:r>
              <a:rPr sz="2800" spc="-395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the  attribute </a:t>
            </a:r>
            <a:r>
              <a:rPr sz="2800" spc="-5">
                <a:latin typeface="Times New Roman"/>
                <a:cs typeface="Times New Roman"/>
              </a:rPr>
              <a:t>(each </a:t>
            </a:r>
            <a:r>
              <a:rPr sz="2800">
                <a:latin typeface="Times New Roman"/>
                <a:cs typeface="Times New Roman"/>
              </a:rPr>
              <a:t>is </a:t>
            </a:r>
            <a:r>
              <a:rPr sz="2800" spc="-10">
                <a:latin typeface="Times New Roman"/>
                <a:cs typeface="Times New Roman"/>
              </a:rPr>
              <a:t>XML</a:t>
            </a:r>
            <a:r>
              <a:rPr sz="2800" spc="-160">
                <a:latin typeface="Times New Roman"/>
                <a:cs typeface="Times New Roman"/>
              </a:rPr>
              <a:t> </a:t>
            </a:r>
            <a:r>
              <a:rPr sz="2800" spc="-10">
                <a:latin typeface="Times New Roman"/>
                <a:cs typeface="Times New Roman"/>
              </a:rPr>
              <a:t>name)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54201" y="2352041"/>
            <a:ext cx="178435" cy="8458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>
                <a:latin typeface="Courier New"/>
                <a:cs typeface="Courier New"/>
              </a:rPr>
              <a:t>•</a:t>
            </a:r>
          </a:p>
          <a:p>
            <a:pPr marL="12700">
              <a:spcBef>
                <a:spcPts val="1660"/>
              </a:spcBef>
            </a:pPr>
            <a:r>
              <a:rPr sz="2000">
                <a:latin typeface="Courier New"/>
                <a:cs typeface="Courier New"/>
              </a:rPr>
              <a:t>•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2195830" y="2428240"/>
            <a:ext cx="787400" cy="844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b="1" spc="-5">
                <a:latin typeface="Courier New"/>
                <a:cs typeface="Courier New"/>
              </a:rPr>
              <a:t>ID</a:t>
            </a:r>
            <a:endParaRPr sz="2000">
              <a:latin typeface="Courier New"/>
              <a:cs typeface="Courier New"/>
            </a:endParaRPr>
          </a:p>
          <a:p>
            <a:pPr marL="12700">
              <a:spcBef>
                <a:spcPts val="1650"/>
              </a:spcBef>
            </a:pPr>
            <a:r>
              <a:rPr sz="2000" b="1" spc="-5">
                <a:latin typeface="Courier New"/>
                <a:cs typeface="Courier New"/>
              </a:rPr>
              <a:t>I</a:t>
            </a:r>
            <a:r>
              <a:rPr sz="2000" b="1" spc="5">
                <a:latin typeface="Courier New"/>
                <a:cs typeface="Courier New"/>
              </a:rPr>
              <a:t>D</a:t>
            </a:r>
            <a:r>
              <a:rPr sz="2000" b="1" spc="-15">
                <a:latin typeface="Courier New"/>
                <a:cs typeface="Courier New"/>
              </a:rPr>
              <a:t>R</a:t>
            </a:r>
            <a:r>
              <a:rPr sz="2000" b="1" spc="-5">
                <a:latin typeface="Courier New"/>
                <a:cs typeface="Courier New"/>
              </a:rPr>
              <a:t>EF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xfrm>
            <a:off x="3682093" y="2247446"/>
            <a:ext cx="6447065" cy="2004395"/>
          </a:xfrm>
          <a:prstGeom prst="rect">
            <a:avLst/>
          </a:prstGeom>
        </p:spPr>
        <p:txBody>
          <a:bodyPr vert="horz" wrap="square" lIns="0" tIns="100330" rIns="0" bIns="0" rtlCol="0" anchor="t">
            <a:spAutoFit/>
          </a:bodyPr>
          <a:lstStyle/>
          <a:p>
            <a:pPr marL="0" indent="0">
              <a:lnSpc>
                <a:spcPct val="100000"/>
              </a:lnSpc>
              <a:spcBef>
                <a:spcPts val="790"/>
              </a:spcBef>
              <a:buNone/>
            </a:pPr>
            <a:r>
              <a:t>unique </a:t>
            </a:r>
            <a:r>
              <a:rPr spc="-5"/>
              <a:t>XML </a:t>
            </a:r>
            <a:r>
              <a:rPr spc="-10"/>
              <a:t>name </a:t>
            </a:r>
            <a:r>
              <a:rPr spc="-5"/>
              <a:t>to identify </a:t>
            </a:r>
            <a:r>
              <a:t>the</a:t>
            </a:r>
            <a:r>
              <a:rPr spc="-170"/>
              <a:t> </a:t>
            </a:r>
            <a:r>
              <a:rPr spc="-10"/>
              <a:t>element</a:t>
            </a:r>
            <a:endParaRPr lang="en-US"/>
          </a:p>
          <a:p>
            <a:pPr marL="0" marR="5080" indent="0">
              <a:lnSpc>
                <a:spcPct val="100000"/>
              </a:lnSpc>
              <a:spcBef>
                <a:spcPts val="690"/>
              </a:spcBef>
              <a:buNone/>
            </a:pPr>
            <a:r>
              <a:rPr spc="-5"/>
              <a:t>refers </a:t>
            </a:r>
            <a:r>
              <a:t>to </a:t>
            </a:r>
            <a:r>
              <a:rPr sz="2000" b="1" spc="-5">
                <a:latin typeface="Courier New"/>
                <a:cs typeface="Courier New"/>
              </a:rPr>
              <a:t>ID</a:t>
            </a:r>
            <a:r>
              <a:rPr sz="2000" b="1" spc="-540">
                <a:latin typeface="Courier New"/>
                <a:cs typeface="Courier New"/>
              </a:rPr>
              <a:t> </a:t>
            </a:r>
            <a:r>
              <a:rPr spc="-5"/>
              <a:t>attribute </a:t>
            </a:r>
            <a:r>
              <a:t>of </a:t>
            </a:r>
            <a:r>
              <a:rPr spc="-5"/>
              <a:t>some other </a:t>
            </a:r>
            <a:r>
              <a:rPr spc="-10"/>
              <a:t>element  </a:t>
            </a:r>
            <a:r>
              <a:rPr spc="-5"/>
              <a:t>(„intra-document</a:t>
            </a:r>
            <a:r>
              <a:rPr spc="-20"/>
              <a:t> </a:t>
            </a:r>
            <a:r>
              <a:t>link“)</a:t>
            </a:r>
            <a:endParaRPr sz="200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t>list of </a:t>
            </a:r>
            <a:r>
              <a:rPr sz="2000" b="1" spc="-5">
                <a:latin typeface="Courier New"/>
                <a:cs typeface="Courier New"/>
              </a:rPr>
              <a:t>IDREF</a:t>
            </a:r>
            <a:r>
              <a:rPr spc="-5"/>
              <a:t>, </a:t>
            </a:r>
            <a:r>
              <a:rPr spc="-10"/>
              <a:t>separated </a:t>
            </a:r>
            <a:r>
              <a:t>by </a:t>
            </a:r>
            <a:r>
              <a:rPr spc="-5"/>
              <a:t>white</a:t>
            </a:r>
            <a:r>
              <a:rPr spc="-55"/>
              <a:t> </a:t>
            </a:r>
            <a:r>
              <a:rPr spc="-5"/>
              <a:t>space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54201" y="3810000"/>
            <a:ext cx="17843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>
                <a:latin typeface="Courier New"/>
                <a:cs typeface="Courier New"/>
              </a:rPr>
              <a:t>•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2195831" y="3884929"/>
            <a:ext cx="941069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b="1" spc="-5">
                <a:latin typeface="Courier New"/>
                <a:cs typeface="Courier New"/>
              </a:rPr>
              <a:t>I</a:t>
            </a:r>
            <a:r>
              <a:rPr sz="2000" b="1" spc="5">
                <a:latin typeface="Courier New"/>
                <a:cs typeface="Courier New"/>
              </a:rPr>
              <a:t>D</a:t>
            </a:r>
            <a:r>
              <a:rPr sz="2000" b="1" spc="-15">
                <a:latin typeface="Courier New"/>
                <a:cs typeface="Courier New"/>
              </a:rPr>
              <a:t>R</a:t>
            </a:r>
            <a:r>
              <a:rPr sz="2000" b="1" spc="-5">
                <a:latin typeface="Courier New"/>
                <a:cs typeface="Courier New"/>
              </a:rPr>
              <a:t>E</a:t>
            </a:r>
            <a:r>
              <a:rPr sz="2000" b="1" spc="5">
                <a:latin typeface="Courier New"/>
                <a:cs typeface="Courier New"/>
              </a:rPr>
              <a:t>F</a:t>
            </a:r>
            <a:r>
              <a:rPr sz="2000" b="1">
                <a:latin typeface="Courier New"/>
                <a:cs typeface="Courier New"/>
              </a:rPr>
              <a:t>S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854201" y="4298950"/>
            <a:ext cx="261556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330" indent="-341630">
              <a:spcBef>
                <a:spcPts val="1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>
                <a:latin typeface="Times New Roman"/>
                <a:cs typeface="Times New Roman"/>
              </a:rPr>
              <a:t>plus </a:t>
            </a:r>
            <a:r>
              <a:rPr sz="2800" spc="-5">
                <a:latin typeface="Times New Roman"/>
                <a:cs typeface="Times New Roman"/>
              </a:rPr>
              <a:t>some</a:t>
            </a:r>
            <a:r>
              <a:rPr sz="2800" spc="-10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more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DF04E8FE-2B66-4236-8AD4-E2A02BFB63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34"/>
    </mc:Choice>
    <mc:Fallback xmlns="">
      <p:transition spd="slow" advTm="18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3C463-C574-4652-96AC-ABE8E98E1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/>
              <a:t>What is XML?</a:t>
            </a:r>
            <a:br>
              <a:rPr lang="en-IN" b="1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9A33A-5874-435B-A376-C9AB9F04C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XML is a software- and hardware-independent tool for storing and transporting data.</a:t>
            </a:r>
          </a:p>
          <a:p>
            <a:r>
              <a:rPr lang="en-US"/>
              <a:t>XML stands for </a:t>
            </a:r>
            <a:r>
              <a:rPr lang="en-US" err="1"/>
              <a:t>eXtensible</a:t>
            </a:r>
            <a:r>
              <a:rPr lang="en-US"/>
              <a:t> Markup Language</a:t>
            </a:r>
          </a:p>
          <a:p>
            <a:r>
              <a:rPr lang="en-US"/>
              <a:t>XML is a markup language much like HTML</a:t>
            </a:r>
          </a:p>
          <a:p>
            <a:r>
              <a:rPr lang="en-US"/>
              <a:t>XML was designed to store and transport data</a:t>
            </a:r>
          </a:p>
          <a:p>
            <a:r>
              <a:rPr lang="en-US"/>
              <a:t>XML was designed to be self-descriptive</a:t>
            </a:r>
          </a:p>
          <a:p>
            <a:r>
              <a:rPr lang="en-US"/>
              <a:t>XML is a W3C Recommendation</a:t>
            </a:r>
          </a:p>
          <a:p>
            <a:pPr marL="0" indent="0">
              <a:buNone/>
            </a:pPr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30EB3D7-5C4B-48C5-811E-EB1B4B0266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04054" y="5182185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8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21"/>
    </mc:Choice>
    <mc:Fallback xmlns="">
      <p:transition spd="slow" advTm="15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4565D-B6D1-4F61-A60A-B346CD084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/>
              <a:t>XML DTD</a:t>
            </a:r>
            <a:br>
              <a:rPr lang="en-IN" b="1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E4FF-5F14-4B97-8540-ADF69B03AA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917" y="1955021"/>
            <a:ext cx="10515600" cy="4351338"/>
          </a:xfrm>
        </p:spPr>
        <p:txBody>
          <a:bodyPr>
            <a:normAutofit/>
          </a:bodyPr>
          <a:lstStyle/>
          <a:p>
            <a:r>
              <a:rPr lang="en-US"/>
              <a:t>A DTD defines the structure and the legal elements and attributes of an XML document</a:t>
            </a:r>
          </a:p>
          <a:p>
            <a:r>
              <a:rPr lang="en-US"/>
              <a:t>&lt;?xml version="1.0" encoding="UTF-8"?&gt;</a:t>
            </a:r>
            <a:br>
              <a:rPr lang="en-US"/>
            </a:br>
            <a:r>
              <a:rPr lang="en-US"/>
              <a:t>&lt;!DOCTYPE note SYSTEM "Note.dtd"&gt;</a:t>
            </a:r>
            <a:br>
              <a:rPr lang="en-US"/>
            </a:br>
            <a:r>
              <a:rPr lang="en-US"/>
              <a:t>&lt;note&gt;</a:t>
            </a:r>
            <a:br>
              <a:rPr lang="en-US"/>
            </a:br>
            <a:r>
              <a:rPr lang="en-US"/>
              <a:t>&lt;to&gt;</a:t>
            </a:r>
            <a:r>
              <a:rPr lang="en-US" err="1"/>
              <a:t>Tove</a:t>
            </a:r>
            <a:r>
              <a:rPr lang="en-US"/>
              <a:t>&lt;/to&gt;</a:t>
            </a:r>
            <a:br>
              <a:rPr lang="en-US"/>
            </a:br>
            <a:r>
              <a:rPr lang="en-US"/>
              <a:t>&lt;from&gt;Jani&lt;/from&gt;</a:t>
            </a:r>
            <a:br>
              <a:rPr lang="en-US"/>
            </a:br>
            <a:r>
              <a:rPr lang="en-US"/>
              <a:t>&lt;heading&gt;Reminder&lt;/heading&gt;</a:t>
            </a:r>
            <a:br>
              <a:rPr lang="en-US"/>
            </a:br>
            <a:r>
              <a:rPr lang="en-US"/>
              <a:t>&lt;body&gt;Don't forget me this weekend!&lt;/body&gt;</a:t>
            </a:r>
            <a:br>
              <a:rPr lang="en-US"/>
            </a:br>
            <a:r>
              <a:rPr lang="en-US"/>
              <a:t>&lt;/note&gt; </a:t>
            </a:r>
          </a:p>
          <a:p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9808081-F7D6-4CFB-90EC-0CBCDB7C26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08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528"/>
    </mc:Choice>
    <mc:Fallback xmlns="">
      <p:transition spd="slow" advTm="35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07CDA-313D-4E99-8E6E-A620450B7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A879F-7D0A-4FFA-A0D2-2ABB64219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/>
              <a:t>Note.dtd:</a:t>
            </a:r>
          </a:p>
          <a:p>
            <a:r>
              <a:rPr lang="en-US"/>
              <a:t>&lt;!DOCTYPE note</a:t>
            </a:r>
            <a:br>
              <a:rPr lang="en-US"/>
            </a:br>
            <a:r>
              <a:rPr lang="en-US"/>
              <a:t>[</a:t>
            </a:r>
            <a:br>
              <a:rPr lang="en-US"/>
            </a:br>
            <a:r>
              <a:rPr lang="en-US"/>
              <a:t>&lt;!ELEMENT note (</a:t>
            </a:r>
            <a:r>
              <a:rPr lang="en-US" err="1"/>
              <a:t>to,from,heading,body</a:t>
            </a:r>
            <a:r>
              <a:rPr lang="en-US"/>
              <a:t>)&gt;</a:t>
            </a:r>
            <a:br>
              <a:rPr lang="en-US"/>
            </a:br>
            <a:r>
              <a:rPr lang="en-US"/>
              <a:t>&lt;!ELEMENT to (#PCDATA)&gt;</a:t>
            </a:r>
            <a:br>
              <a:rPr lang="en-US"/>
            </a:br>
            <a:r>
              <a:rPr lang="en-US"/>
              <a:t>&lt;!ELEMENT from (#PCDATA)&gt;</a:t>
            </a:r>
            <a:br>
              <a:rPr lang="en-US"/>
            </a:br>
            <a:r>
              <a:rPr lang="en-US"/>
              <a:t>&lt;!ELEMENT heading (#PCDATA)&gt;</a:t>
            </a:r>
            <a:br>
              <a:rPr lang="en-US"/>
            </a:br>
            <a:r>
              <a:rPr lang="en-US"/>
              <a:t>&lt;!ELEMENT body (#PCDATA)&gt;</a:t>
            </a:r>
            <a:br>
              <a:rPr lang="en-US"/>
            </a:br>
            <a:r>
              <a:rPr lang="en-US"/>
              <a:t>]&gt;</a:t>
            </a:r>
            <a:endParaRPr lang="en-US">
              <a:cs typeface="Calibri"/>
            </a:endParaRPr>
          </a:p>
          <a:p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1A41922-4182-4C97-92FF-CDAFE9FF4F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23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04"/>
    </mc:Choice>
    <mc:Fallback xmlns="">
      <p:transition spd="slow" advTm="20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CD165-F52F-4482-87BE-6694A9B6E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CBA7-DFEA-4CC0-9FF5-FA6BC50B8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IN"/>
              <a:t>&lt;?xml version="1.0" encoding="UTF-8"?&gt;</a:t>
            </a:r>
            <a:br>
              <a:rPr lang="en-IN"/>
            </a:br>
            <a:br>
              <a:rPr lang="en-IN"/>
            </a:br>
            <a:r>
              <a:rPr lang="en-IN"/>
              <a:t>&lt;!DOCTYPE note [</a:t>
            </a:r>
            <a:br>
              <a:rPr lang="en-IN"/>
            </a:br>
            <a:r>
              <a:rPr lang="en-IN"/>
              <a:t>&lt;!ENTITY &amp;nbsp "&amp;#xA0;"&gt; </a:t>
            </a:r>
            <a:br>
              <a:rPr lang="en-IN"/>
            </a:br>
            <a:r>
              <a:rPr lang="en-IN"/>
              <a:t>&lt;!ENTITY writer "Writer: Donald Duck."&gt;</a:t>
            </a:r>
            <a:br>
              <a:rPr lang="en-IN"/>
            </a:br>
            <a:r>
              <a:rPr lang="en-IN"/>
              <a:t>&lt;!ENTITY copyright "Copyright: W3Schools."&gt;</a:t>
            </a:r>
            <a:br>
              <a:rPr lang="en-IN"/>
            </a:br>
            <a:r>
              <a:rPr lang="en-IN"/>
              <a:t>]&gt;</a:t>
            </a:r>
            <a:br>
              <a:rPr lang="en-IN"/>
            </a:br>
            <a:br>
              <a:rPr lang="en-IN"/>
            </a:br>
            <a:r>
              <a:rPr lang="en-IN"/>
              <a:t>&lt;note&gt;</a:t>
            </a:r>
            <a:br>
              <a:rPr lang="en-IN"/>
            </a:br>
            <a:r>
              <a:rPr lang="en-IN"/>
              <a:t>&lt;to&gt;Tove&lt;/to&gt;</a:t>
            </a:r>
            <a:br>
              <a:rPr lang="en-IN"/>
            </a:br>
            <a:r>
              <a:rPr lang="en-IN"/>
              <a:t>&lt;from&gt;Jani&lt;/from&gt;</a:t>
            </a:r>
            <a:br>
              <a:rPr lang="en-IN"/>
            </a:br>
            <a:r>
              <a:rPr lang="en-IN"/>
              <a:t>&lt;heading&gt;Reminder&lt;/heading&gt;</a:t>
            </a:r>
            <a:br>
              <a:rPr lang="en-IN"/>
            </a:br>
            <a:r>
              <a:rPr lang="en-IN"/>
              <a:t>&lt;body&gt;Don't forget me this weekend!&lt;/body&gt;</a:t>
            </a:r>
            <a:br>
              <a:rPr lang="en-IN"/>
            </a:br>
            <a:r>
              <a:rPr lang="en-IN"/>
              <a:t>&lt;footer&gt;&amp;writer;&amp;</a:t>
            </a:r>
            <a:r>
              <a:rPr lang="en-IN" err="1"/>
              <a:t>nbsp</a:t>
            </a:r>
            <a:r>
              <a:rPr lang="en-IN"/>
              <a:t>;&amp;copyright;&lt;/footer&gt;</a:t>
            </a:r>
            <a:br>
              <a:rPr lang="en-IN"/>
            </a:br>
            <a:r>
              <a:rPr lang="en-IN"/>
              <a:t>&lt;/note&gt; 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3006B25-1168-4E73-8F9C-B246C3A42D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9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40"/>
    </mc:Choice>
    <mc:Fallback xmlns="">
      <p:transition spd="slow" advTm="6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03070" y="42222"/>
            <a:ext cx="8785860" cy="723274"/>
          </a:xfrm>
          <a:prstGeom prst="rect">
            <a:avLst/>
          </a:prstGeom>
          <a:solidFill>
            <a:srgbClr val="DCDCDC"/>
          </a:solidFill>
          <a:ln w="9344">
            <a:solidFill>
              <a:srgbClr val="000000"/>
            </a:solidFill>
          </a:ln>
        </p:spPr>
        <p:txBody>
          <a:bodyPr vert="horz" wrap="square" lIns="0" tIns="45719" rIns="0" bIns="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359"/>
              </a:spcBef>
              <a:tabLst>
                <a:tab pos="1553845" algn="l"/>
              </a:tabLst>
            </a:pPr>
            <a:r>
              <a:rPr b="1" spc="-5">
                <a:solidFill>
                  <a:srgbClr val="000000"/>
                </a:solidFill>
                <a:latin typeface="Arial"/>
                <a:cs typeface="Arial"/>
              </a:rPr>
              <a:t>Flaws	of</a:t>
            </a:r>
            <a:r>
              <a:rPr b="1" spc="-2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DTDs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54201" y="869951"/>
            <a:ext cx="8006715" cy="3511217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54330" marR="5080" indent="-341630">
              <a:lnSpc>
                <a:spcPts val="3350"/>
              </a:lnSpc>
              <a:spcBef>
                <a:spcPts val="219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No </a:t>
            </a:r>
            <a:r>
              <a:rPr sz="2800">
                <a:latin typeface="Times New Roman"/>
                <a:cs typeface="Times New Roman"/>
              </a:rPr>
              <a:t>support </a:t>
            </a:r>
            <a:r>
              <a:rPr sz="2800" spc="-5">
                <a:latin typeface="Times New Roman"/>
                <a:cs typeface="Times New Roman"/>
              </a:rPr>
              <a:t>for basic data types </a:t>
            </a:r>
            <a:r>
              <a:rPr sz="2800">
                <a:latin typeface="Times New Roman"/>
                <a:cs typeface="Times New Roman"/>
              </a:rPr>
              <a:t>like </a:t>
            </a:r>
            <a:r>
              <a:rPr sz="2800" spc="-5">
                <a:latin typeface="Times New Roman"/>
                <a:cs typeface="Times New Roman"/>
              </a:rPr>
              <a:t>integers, doubles,  dates, times,</a:t>
            </a:r>
            <a:r>
              <a:rPr sz="2800" spc="-20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…</a:t>
            </a:r>
          </a:p>
          <a:p>
            <a:pPr marL="354330" indent="-341630">
              <a:spcBef>
                <a:spcPts val="59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No structured, self-definable </a:t>
            </a:r>
            <a:r>
              <a:rPr sz="2800">
                <a:latin typeface="Times New Roman"/>
                <a:cs typeface="Times New Roman"/>
              </a:rPr>
              <a:t>data</a:t>
            </a:r>
            <a:r>
              <a:rPr sz="2800" spc="-40">
                <a:latin typeface="Times New Roman"/>
                <a:cs typeface="Times New Roman"/>
              </a:rPr>
              <a:t> </a:t>
            </a:r>
            <a:r>
              <a:rPr sz="2800">
                <a:latin typeface="Times New Roman"/>
                <a:cs typeface="Times New Roman"/>
              </a:rPr>
              <a:t>types</a:t>
            </a:r>
          </a:p>
          <a:p>
            <a:pPr marL="354330" indent="-341630">
              <a:spcBef>
                <a:spcPts val="7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No </a:t>
            </a:r>
            <a:r>
              <a:rPr sz="2800">
                <a:latin typeface="Times New Roman"/>
                <a:cs typeface="Times New Roman"/>
              </a:rPr>
              <a:t>type</a:t>
            </a:r>
            <a:r>
              <a:rPr sz="2800" spc="-2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derivation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69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id/idref </a:t>
            </a:r>
            <a:r>
              <a:rPr sz="2800">
                <a:latin typeface="Times New Roman"/>
                <a:cs typeface="Times New Roman"/>
              </a:rPr>
              <a:t>links </a:t>
            </a:r>
            <a:r>
              <a:rPr sz="2800" spc="-5">
                <a:latin typeface="Times New Roman"/>
                <a:cs typeface="Times New Roman"/>
              </a:rPr>
              <a:t>are </a:t>
            </a:r>
            <a:r>
              <a:rPr sz="2800">
                <a:latin typeface="Times New Roman"/>
                <a:cs typeface="Times New Roman"/>
              </a:rPr>
              <a:t>quite loose </a:t>
            </a:r>
            <a:r>
              <a:rPr sz="2800" spc="-10">
                <a:latin typeface="Times New Roman"/>
                <a:cs typeface="Times New Roman"/>
              </a:rPr>
              <a:t>(target </a:t>
            </a:r>
            <a:r>
              <a:rPr sz="2800">
                <a:latin typeface="Times New Roman"/>
                <a:cs typeface="Times New Roman"/>
              </a:rPr>
              <a:t>is not</a:t>
            </a:r>
            <a:r>
              <a:rPr sz="2800" spc="-7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specified)</a:t>
            </a:r>
            <a:endParaRPr sz="2800">
              <a:latin typeface="Times New Roman"/>
              <a:cs typeface="Times New Roman"/>
            </a:endParaRPr>
          </a:p>
          <a:p>
            <a:pPr>
              <a:spcBef>
                <a:spcPts val="45"/>
              </a:spcBef>
            </a:pPr>
            <a:endParaRPr sz="4100">
              <a:latin typeface="Times New Roman"/>
              <a:cs typeface="Times New Roman"/>
            </a:endParaRPr>
          </a:p>
          <a:p>
            <a:pPr marL="12700"/>
            <a:r>
              <a:rPr sz="2800">
                <a:latin typeface="Symbol"/>
                <a:cs typeface="Symbol"/>
              </a:rPr>
              <a:t></a:t>
            </a:r>
            <a:r>
              <a:rPr sz="280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XML</a:t>
            </a:r>
            <a:r>
              <a:rPr sz="2800" spc="-140">
                <a:latin typeface="Times New Roman"/>
                <a:cs typeface="Times New Roman"/>
              </a:rPr>
              <a:t> </a:t>
            </a:r>
            <a:r>
              <a:rPr sz="2800" spc="-10">
                <a:latin typeface="Times New Roman"/>
                <a:cs typeface="Times New Roman"/>
              </a:rPr>
              <a:t>Schema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7E820C1-B103-4523-8F6A-CCF21883B7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16"/>
    </mc:Choice>
    <mc:Fallback xmlns="">
      <p:transition spd="slow" advTm="23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03070" y="42222"/>
            <a:ext cx="8785860" cy="723274"/>
          </a:xfrm>
          <a:prstGeom prst="rect">
            <a:avLst/>
          </a:prstGeom>
          <a:solidFill>
            <a:srgbClr val="DCDCDC"/>
          </a:solidFill>
          <a:ln w="9344">
            <a:solidFill>
              <a:srgbClr val="000000"/>
            </a:solidFill>
          </a:ln>
        </p:spPr>
        <p:txBody>
          <a:bodyPr vert="horz" wrap="square" lIns="0" tIns="45719" rIns="0" bIns="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359"/>
              </a:spcBef>
            </a:pPr>
            <a:r>
              <a:rPr b="1" spc="-5">
                <a:solidFill>
                  <a:srgbClr val="000000"/>
                </a:solidFill>
                <a:latin typeface="Arial"/>
                <a:cs typeface="Arial"/>
              </a:rPr>
              <a:t>Applications of</a:t>
            </a:r>
            <a:r>
              <a:rPr b="1" spc="-3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b="1" spc="-10">
                <a:solidFill>
                  <a:srgbClr val="000000"/>
                </a:solidFill>
                <a:latin typeface="Arial"/>
                <a:cs typeface="Arial"/>
              </a:rPr>
              <a:t>XML</a:t>
            </a:r>
            <a:endParaRPr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854200" y="782319"/>
            <a:ext cx="8437880" cy="6117590"/>
          </a:xfrm>
          <a:prstGeom prst="rect">
            <a:avLst/>
          </a:prstGeom>
        </p:spPr>
        <p:txBody>
          <a:bodyPr vert="horz" wrap="square" lIns="0" tIns="100330" rIns="0" bIns="0" rtlCol="0">
            <a:spAutoFit/>
          </a:bodyPr>
          <a:lstStyle/>
          <a:p>
            <a:pPr marL="354330" indent="-341630">
              <a:spcBef>
                <a:spcPts val="79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Database</a:t>
            </a:r>
            <a:r>
              <a:rPr sz="2800" spc="-1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applications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69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10">
                <a:latin typeface="Times New Roman"/>
                <a:cs typeface="Times New Roman"/>
              </a:rPr>
              <a:t>Document </a:t>
            </a:r>
            <a:r>
              <a:rPr sz="2800" spc="-5">
                <a:latin typeface="Times New Roman"/>
                <a:cs typeface="Times New Roman"/>
              </a:rPr>
              <a:t>Mark-up( with</a:t>
            </a:r>
            <a:r>
              <a:rPr sz="2800">
                <a:latin typeface="Times New Roman"/>
                <a:cs typeface="Times New Roman"/>
              </a:rPr>
              <a:t> </a:t>
            </a:r>
            <a:r>
              <a:rPr sz="2800" spc="-10">
                <a:latin typeface="Times New Roman"/>
                <a:cs typeface="Times New Roman"/>
              </a:rPr>
              <a:t>HTML)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7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10">
                <a:latin typeface="Times New Roman"/>
                <a:cs typeface="Times New Roman"/>
              </a:rPr>
              <a:t>Mathematical </a:t>
            </a:r>
            <a:r>
              <a:rPr sz="2800" spc="-5">
                <a:latin typeface="Times New Roman"/>
                <a:cs typeface="Times New Roman"/>
              </a:rPr>
              <a:t>Mark-up</a:t>
            </a:r>
            <a:r>
              <a:rPr sz="2800" spc="5">
                <a:latin typeface="Times New Roman"/>
                <a:cs typeface="Times New Roman"/>
              </a:rPr>
              <a:t> </a:t>
            </a:r>
            <a:r>
              <a:rPr sz="2800" spc="-25">
                <a:latin typeface="Times New Roman"/>
                <a:cs typeface="Times New Roman"/>
              </a:rPr>
              <a:t>language(MATHML)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69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Messaging </a:t>
            </a:r>
            <a:r>
              <a:rPr sz="2800">
                <a:latin typeface="Times New Roman"/>
                <a:cs typeface="Times New Roman"/>
              </a:rPr>
              <a:t>b/w </a:t>
            </a:r>
            <a:r>
              <a:rPr sz="2800" spc="-10">
                <a:latin typeface="Times New Roman"/>
                <a:cs typeface="Times New Roman"/>
              </a:rPr>
              <a:t>different </a:t>
            </a:r>
            <a:r>
              <a:rPr sz="2800" spc="-5">
                <a:latin typeface="Times New Roman"/>
                <a:cs typeface="Times New Roman"/>
              </a:rPr>
              <a:t>business</a:t>
            </a:r>
            <a:r>
              <a:rPr sz="2800" spc="-3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platforms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7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Channel definition </a:t>
            </a:r>
            <a:r>
              <a:rPr sz="2800" spc="-10">
                <a:latin typeface="Times New Roman"/>
                <a:cs typeface="Times New Roman"/>
              </a:rPr>
              <a:t>Format (CDF)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7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Metacontent</a:t>
            </a:r>
            <a:r>
              <a:rPr sz="2800" spc="-15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definition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69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Platform for Internet Context Selection</a:t>
            </a:r>
            <a:r>
              <a:rPr sz="2800" spc="-2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(PICS)</a:t>
            </a:r>
            <a:endParaRPr sz="2800">
              <a:latin typeface="Times New Roman"/>
              <a:cs typeface="Times New Roman"/>
            </a:endParaRPr>
          </a:p>
          <a:p>
            <a:pPr marL="354330" marR="455930" indent="-341630">
              <a:spcBef>
                <a:spcPts val="7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Platform for Privacy </a:t>
            </a:r>
            <a:r>
              <a:rPr sz="2800" spc="-10">
                <a:latin typeface="Times New Roman"/>
                <a:cs typeface="Times New Roman"/>
              </a:rPr>
              <a:t>References </a:t>
            </a:r>
            <a:r>
              <a:rPr sz="2800" spc="-5">
                <a:latin typeface="Times New Roman"/>
                <a:cs typeface="Times New Roman"/>
              </a:rPr>
              <a:t>Syntax Specification  (P3P)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7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Resource Description </a:t>
            </a:r>
            <a:r>
              <a:rPr sz="2800" spc="-10">
                <a:latin typeface="Times New Roman"/>
                <a:cs typeface="Times New Roman"/>
              </a:rPr>
              <a:t>Format</a:t>
            </a:r>
            <a:r>
              <a:rPr sz="2800" spc="-20">
                <a:latin typeface="Times New Roman"/>
                <a:cs typeface="Times New Roman"/>
              </a:rPr>
              <a:t> </a:t>
            </a:r>
            <a:r>
              <a:rPr sz="2800" spc="-10">
                <a:latin typeface="Times New Roman"/>
                <a:cs typeface="Times New Roman"/>
              </a:rPr>
              <a:t>(RDF)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69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Scaleable </a:t>
            </a:r>
            <a:r>
              <a:rPr sz="2800" spc="-60">
                <a:latin typeface="Times New Roman"/>
                <a:cs typeface="Times New Roman"/>
              </a:rPr>
              <a:t>Vector </a:t>
            </a:r>
            <a:r>
              <a:rPr sz="2800" spc="-5">
                <a:latin typeface="Times New Roman"/>
                <a:cs typeface="Times New Roman"/>
              </a:rPr>
              <a:t>Graphics</a:t>
            </a:r>
            <a:r>
              <a:rPr sz="2800" spc="-10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(SVG)</a:t>
            </a:r>
            <a:endParaRPr sz="2800">
              <a:latin typeface="Times New Roman"/>
              <a:cs typeface="Times New Roman"/>
            </a:endParaRPr>
          </a:p>
          <a:p>
            <a:pPr marL="354330" indent="-341630">
              <a:spcBef>
                <a:spcPts val="700"/>
              </a:spcBef>
              <a:buChar char="•"/>
              <a:tabLst>
                <a:tab pos="353695" algn="l"/>
                <a:tab pos="354330" algn="l"/>
              </a:tabLst>
            </a:pPr>
            <a:r>
              <a:rPr sz="2800" spc="-5">
                <a:latin typeface="Times New Roman"/>
                <a:cs typeface="Times New Roman"/>
              </a:rPr>
              <a:t>Synchronized </a:t>
            </a:r>
            <a:r>
              <a:rPr sz="2800" spc="-10">
                <a:latin typeface="Times New Roman"/>
                <a:cs typeface="Times New Roman"/>
              </a:rPr>
              <a:t>Multemedia </a:t>
            </a:r>
            <a:r>
              <a:rPr sz="2800" spc="-5">
                <a:latin typeface="Times New Roman"/>
                <a:cs typeface="Times New Roman"/>
              </a:rPr>
              <a:t>Integration Language</a:t>
            </a:r>
            <a:r>
              <a:rPr sz="2800" spc="55">
                <a:latin typeface="Times New Roman"/>
                <a:cs typeface="Times New Roman"/>
              </a:rPr>
              <a:t> </a:t>
            </a:r>
            <a:r>
              <a:rPr sz="2800" spc="-5">
                <a:latin typeface="Times New Roman"/>
                <a:cs typeface="Times New Roman"/>
              </a:rPr>
              <a:t>(SMIL)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F8D378B-64AE-4A0D-A615-C87280AC45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593"/>
    </mc:Choice>
    <mc:Fallback xmlns="">
      <p:transition spd="slow" advTm="29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32AA3-92CA-41CC-874C-7C7642DD1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/>
              <a:t>XML Schema</a:t>
            </a:r>
            <a:br>
              <a:rPr lang="en-IN" b="1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94923-FF33-4887-B528-76A11E743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/>
              <a:t>XML Schema is an XML-based alternative to DTD:</a:t>
            </a:r>
          </a:p>
          <a:p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800" b="0" i="0" u="none" strike="noStrike" cap="none" normalizeH="0" baseline="0" err="1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xs:schema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 err="1">
                <a:ln>
                  <a:noFill/>
                </a:ln>
                <a:solidFill>
                  <a:srgbClr val="6600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xmlns:xs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"http://www.w3.org/2001/XMLSchema"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4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/>
          </a:p>
          <a:p>
            <a:r>
              <a:rPr lang="en-IN"/>
              <a:t>&lt;</a:t>
            </a:r>
            <a:r>
              <a:rPr lang="en-IN" err="1"/>
              <a:t>xs:element</a:t>
            </a:r>
            <a:r>
              <a:rPr lang="en-IN"/>
              <a:t> name="note"&gt;</a:t>
            </a:r>
            <a:br>
              <a:rPr lang="en-IN"/>
            </a:br>
            <a:br>
              <a:rPr lang="en-IN"/>
            </a:br>
            <a:r>
              <a:rPr lang="en-IN"/>
              <a:t>&lt;</a:t>
            </a:r>
            <a:r>
              <a:rPr lang="en-IN" err="1"/>
              <a:t>xs:complexType</a:t>
            </a:r>
            <a:r>
              <a:rPr lang="en-IN"/>
              <a:t>&gt;</a:t>
            </a:r>
            <a:br>
              <a:rPr lang="en-IN"/>
            </a:br>
            <a:r>
              <a:rPr lang="en-IN"/>
              <a:t>  &lt;</a:t>
            </a:r>
            <a:r>
              <a:rPr lang="en-IN" err="1"/>
              <a:t>xs:sequence</a:t>
            </a:r>
            <a:r>
              <a:rPr lang="en-IN"/>
              <a:t>&gt;</a:t>
            </a:r>
            <a:br>
              <a:rPr lang="en-IN"/>
            </a:br>
            <a:r>
              <a:rPr lang="en-IN"/>
              <a:t>    &lt;</a:t>
            </a:r>
            <a:r>
              <a:rPr lang="en-IN" err="1"/>
              <a:t>xs:element</a:t>
            </a:r>
            <a:r>
              <a:rPr lang="en-IN"/>
              <a:t> name="to" type="</a:t>
            </a:r>
            <a:r>
              <a:rPr lang="en-IN" err="1"/>
              <a:t>xs:string</a:t>
            </a:r>
            <a:r>
              <a:rPr lang="en-IN"/>
              <a:t>"/&gt;</a:t>
            </a:r>
            <a:br>
              <a:rPr lang="en-IN"/>
            </a:br>
            <a:r>
              <a:rPr lang="en-IN"/>
              <a:t>    &lt;</a:t>
            </a:r>
            <a:r>
              <a:rPr lang="en-IN" err="1"/>
              <a:t>xs:element</a:t>
            </a:r>
            <a:r>
              <a:rPr lang="en-IN"/>
              <a:t> name="from" type="</a:t>
            </a:r>
            <a:r>
              <a:rPr lang="en-IN" err="1"/>
              <a:t>xs:string</a:t>
            </a:r>
            <a:r>
              <a:rPr lang="en-IN"/>
              <a:t>"/&gt;</a:t>
            </a:r>
            <a:br>
              <a:rPr lang="en-IN"/>
            </a:br>
            <a:r>
              <a:rPr lang="en-IN"/>
              <a:t>    &lt;</a:t>
            </a:r>
            <a:r>
              <a:rPr lang="en-IN" err="1"/>
              <a:t>xs:element</a:t>
            </a:r>
            <a:r>
              <a:rPr lang="en-IN"/>
              <a:t> name="heading" type="</a:t>
            </a:r>
            <a:r>
              <a:rPr lang="en-IN" err="1"/>
              <a:t>xs:string</a:t>
            </a:r>
            <a:r>
              <a:rPr lang="en-IN"/>
              <a:t>"/&gt;</a:t>
            </a:r>
            <a:br>
              <a:rPr lang="en-IN"/>
            </a:br>
            <a:r>
              <a:rPr lang="en-IN"/>
              <a:t>    &lt;</a:t>
            </a:r>
            <a:r>
              <a:rPr lang="en-IN" err="1"/>
              <a:t>xs:element</a:t>
            </a:r>
            <a:r>
              <a:rPr lang="en-IN"/>
              <a:t> name="body" type="</a:t>
            </a:r>
            <a:r>
              <a:rPr lang="en-IN" err="1"/>
              <a:t>xs:string</a:t>
            </a:r>
            <a:r>
              <a:rPr lang="en-IN"/>
              <a:t>"/&gt;</a:t>
            </a:r>
            <a:br>
              <a:rPr lang="en-IN"/>
            </a:br>
            <a:r>
              <a:rPr lang="en-IN"/>
              <a:t>  &lt;/</a:t>
            </a:r>
            <a:r>
              <a:rPr lang="en-IN" err="1"/>
              <a:t>xs:sequence</a:t>
            </a:r>
            <a:r>
              <a:rPr lang="en-IN"/>
              <a:t>&gt;</a:t>
            </a:r>
            <a:br>
              <a:rPr lang="en-IN"/>
            </a:br>
            <a:r>
              <a:rPr lang="en-IN"/>
              <a:t>&lt;/</a:t>
            </a:r>
            <a:r>
              <a:rPr lang="en-IN" err="1"/>
              <a:t>xs:complexType</a:t>
            </a:r>
            <a:r>
              <a:rPr lang="en-IN"/>
              <a:t>&gt;</a:t>
            </a:r>
            <a:br>
              <a:rPr lang="en-IN"/>
            </a:br>
            <a:br>
              <a:rPr lang="en-IN"/>
            </a:br>
            <a:r>
              <a:rPr lang="en-IN"/>
              <a:t>&lt;/</a:t>
            </a:r>
            <a:r>
              <a:rPr lang="en-IN" err="1"/>
              <a:t>xs:element</a:t>
            </a:r>
            <a:r>
              <a:rPr lang="en-IN"/>
              <a:t>&gt; </a:t>
            </a:r>
          </a:p>
          <a:p>
            <a:endParaRPr lang="en-IN"/>
          </a:p>
          <a:p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862D3BF-6E5C-463E-9DD5-DBF33F1A11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AC3F84DF-51D7-4A27-A7A0-601F955437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55457"/>
            <a:ext cx="184731" cy="568114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-3174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6631F9D-597E-4F04-AF63-06F3FF085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3042"/>
            <a:ext cx="184731" cy="291115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-3174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AFEF60-32BA-4DEE-ABAE-09E9EF83D679}"/>
              </a:ext>
            </a:extLst>
          </p:cNvPr>
          <p:cNvSpPr txBox="1"/>
          <p:nvPr/>
        </p:nvSpPr>
        <p:spPr>
          <a:xfrm>
            <a:off x="4724400" y="320992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37019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886"/>
    </mc:Choice>
    <mc:Fallback xmlns="">
      <p:transition spd="slow" advTm="76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86B48-4B9F-4CD0-BA2F-C53CA6C67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512A8-EE04-4B55-A7E1-1999D1F99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/>
            <a:r>
              <a:rPr lang="en-US" b="0" i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XLink</a:t>
            </a:r>
            <a:r>
              <a:rPr lang="en-US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is used to create hyperlinks in XML documents.</a:t>
            </a:r>
          </a:p>
          <a:p>
            <a:pPr algn="l"/>
            <a:r>
              <a:rPr lang="en-US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XPath is a major element in the XSLT standard.</a:t>
            </a:r>
          </a:p>
          <a:p>
            <a:pPr algn="l"/>
            <a:r>
              <a:rPr lang="en-US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XSLT (</a:t>
            </a:r>
            <a:r>
              <a:rPr lang="en-US" b="0" i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eXtensible</a:t>
            </a:r>
            <a:r>
              <a:rPr lang="en-US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Stylesheet Language Transformations) is the recommended style sheet language for XML.</a:t>
            </a:r>
          </a:p>
          <a:p>
            <a:pPr algn="l"/>
            <a:r>
              <a:rPr lang="en-US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XQuery is to XML what SQL is to databases.</a:t>
            </a:r>
          </a:p>
          <a:p>
            <a:endParaRPr lang="en-US"/>
          </a:p>
          <a:p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800" b="0" i="0" u="none" strike="noStrike" cap="none" normalizeH="0" baseline="0" err="1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xs:attribute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6600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"x"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6600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"y"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br>
              <a:rPr lang="en-US"/>
            </a:br>
            <a:r>
              <a:rPr lang="en-IN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i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homepages</a:t>
            </a:r>
            <a:r>
              <a:rPr lang="en-IN" b="0" i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b="0" i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xmlns:xlink</a:t>
            </a:r>
            <a:r>
              <a:rPr lang="en-IN" b="0" i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="http://www.w3.org/1999/xlink"&gt;</a:t>
            </a:r>
            <a:br>
              <a:rPr lang="en-IN"/>
            </a:br>
            <a:br>
              <a:rPr lang="en-US"/>
            </a:br>
            <a:br>
              <a:rPr lang="en-US"/>
            </a:br>
            <a:br>
              <a:rPr lang="en-US"/>
            </a:br>
            <a:endParaRPr lang="en-IN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729C7E1-166A-4B00-88F3-054BA00508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55457"/>
            <a:ext cx="184731" cy="568114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-3174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0272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35DE3-C137-4FA7-A88C-AD71F3BAD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3A0F7-5C2B-483E-9736-26A37D871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IN" b="1" i="0">
                <a:solidFill>
                  <a:srgbClr val="444542"/>
                </a:solidFill>
                <a:effectLst/>
                <a:latin typeface="PT Sans"/>
              </a:rPr>
              <a:t>XML Example – Student data</a:t>
            </a:r>
          </a:p>
          <a:p>
            <a:r>
              <a:rPr lang="en-IN"/>
              <a:t>Name</a:t>
            </a:r>
          </a:p>
          <a:p>
            <a:r>
              <a:rPr lang="en-IN"/>
              <a:t>Roll no</a:t>
            </a:r>
          </a:p>
          <a:p>
            <a:r>
              <a:rPr lang="en-IN"/>
              <a:t>Resume…</a:t>
            </a:r>
          </a:p>
          <a:p>
            <a:r>
              <a:rPr lang="en-IN"/>
              <a:t>Xml with DTD</a:t>
            </a:r>
          </a:p>
          <a:p>
            <a:r>
              <a:rPr lang="en-IN"/>
              <a:t>XML schema..</a:t>
            </a:r>
            <a:br>
              <a:rPr lang="en-IN"/>
            </a:b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88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ACDBA-A08C-4495-9FFD-B0DAAC34D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30551-FDAB-48A0-A05A-9EE82B2C3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5785"/>
            <a:ext cx="10515600" cy="4351338"/>
          </a:xfrm>
        </p:spPr>
        <p:txBody>
          <a:bodyPr/>
          <a:lstStyle/>
          <a:p>
            <a:r>
              <a:rPr lang="en-US"/>
              <a:t>&lt;note&gt;</a:t>
            </a:r>
            <a:br>
              <a:rPr lang="en-US"/>
            </a:br>
            <a:r>
              <a:rPr lang="en-US"/>
              <a:t>  &lt;to&gt;</a:t>
            </a:r>
            <a:r>
              <a:rPr lang="en-US" err="1"/>
              <a:t>Tove</a:t>
            </a:r>
            <a:r>
              <a:rPr lang="en-US"/>
              <a:t>&lt;/to&gt;</a:t>
            </a:r>
            <a:br>
              <a:rPr lang="en-US"/>
            </a:br>
            <a:r>
              <a:rPr lang="en-US"/>
              <a:t>  &lt;from&gt;Jani&lt;/from&gt;</a:t>
            </a:r>
            <a:br>
              <a:rPr lang="en-US"/>
            </a:br>
            <a:r>
              <a:rPr lang="en-US"/>
              <a:t>  &lt;heading&gt;Reminder&lt;/heading&gt;</a:t>
            </a:r>
            <a:br>
              <a:rPr lang="en-US"/>
            </a:br>
            <a:r>
              <a:rPr lang="en-US"/>
              <a:t>  &lt;body&gt;Don't forget me this weekend!&lt;/body&gt;</a:t>
            </a:r>
            <a:br>
              <a:rPr lang="en-US"/>
            </a:br>
            <a:r>
              <a:rPr lang="en-US"/>
              <a:t>&lt;/note&gt;</a:t>
            </a:r>
          </a:p>
          <a:p>
            <a:r>
              <a:rPr lang="en-US"/>
              <a:t>Xml file…..</a:t>
            </a:r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FF9B604-56BD-478E-8FBF-C57F27D6EA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82452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974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159"/>
    </mc:Choice>
    <mc:Fallback xmlns="">
      <p:transition spd="slow" advTm="57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6E64-0BFF-48BB-A00F-EC1BFFD9E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The Difference Between XML and HTML</a:t>
            </a:r>
            <a:br>
              <a:rPr lang="en-US" b="1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00984-7FD9-40AA-A899-C88A9A6FC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XML was designed to carry data - with focus on what data is.</a:t>
            </a:r>
            <a:endParaRPr lang="en-US">
              <a:cs typeface="Calibri"/>
            </a:endParaRPr>
          </a:p>
          <a:p>
            <a:r>
              <a:rPr lang="en-US"/>
              <a:t>HTML was designed to display data - with focus on how data looks.</a:t>
            </a:r>
            <a:endParaRPr lang="en-US">
              <a:cs typeface="Calibri"/>
            </a:endParaRPr>
          </a:p>
          <a:p>
            <a:r>
              <a:rPr lang="en-US"/>
              <a:t>XML tags are not predefined like HTML tags.</a:t>
            </a:r>
            <a:endParaRPr lang="en-US">
              <a:cs typeface="Calibri"/>
            </a:endParaRPr>
          </a:p>
          <a:p>
            <a:r>
              <a:rPr lang="en-US" b="1"/>
              <a:t>XML Does Not Use Predefined Tags.</a:t>
            </a:r>
            <a:endParaRPr lang="en-US" b="1">
              <a:cs typeface="Calibri"/>
            </a:endParaRPr>
          </a:p>
          <a:p>
            <a:r>
              <a:rPr lang="en-IN" b="1"/>
              <a:t>XML is Extensible.</a:t>
            </a:r>
            <a:endParaRPr lang="en-IN" b="1">
              <a:cs typeface="Calibri"/>
            </a:endParaRPr>
          </a:p>
          <a:p>
            <a:r>
              <a:rPr lang="en-IN" b="1"/>
              <a:t>XML Simplifies Things.</a:t>
            </a:r>
            <a:endParaRPr lang="en-IN" b="1">
              <a:cs typeface="Calibri"/>
            </a:endParaRPr>
          </a:p>
          <a:p>
            <a:r>
              <a:rPr lang="en-IN" b="1"/>
              <a:t>XML Separates Data from Presentation.</a:t>
            </a:r>
            <a:endParaRPr lang="en-IN" b="1">
              <a:cs typeface="Calibri"/>
            </a:endParaRPr>
          </a:p>
          <a:p>
            <a:r>
              <a:rPr lang="en-US" b="1"/>
              <a:t>XML is Often a Complement to HTML.</a:t>
            </a:r>
            <a:endParaRPr lang="en-US" b="1">
              <a:cs typeface="Calibri"/>
            </a:endParaRPr>
          </a:p>
          <a:p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4F38CF2-68CA-4167-AFA3-03229EC3D7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11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062"/>
    </mc:Choice>
    <mc:Fallback xmlns="">
      <p:transition spd="slow" advTm="790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B2BC2-4908-43B8-A4F5-B17F724D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An example </a:t>
            </a:r>
            <a:r>
              <a:rPr lang="en-IN" err="1"/>
              <a:t>XMLNews</a:t>
            </a:r>
            <a:r>
              <a:rPr lang="en-IN"/>
              <a:t> document:</a:t>
            </a:r>
            <a:br>
              <a:rPr lang="en-IN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FA186-8ADF-4A60-BEE6-F9D46E70B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1750"/>
            <a:ext cx="10515600" cy="4856163"/>
          </a:xfrm>
        </p:spPr>
        <p:txBody>
          <a:bodyPr>
            <a:normAutofit fontScale="85000" lnSpcReduction="20000"/>
          </a:bodyPr>
          <a:lstStyle/>
          <a:p>
            <a:r>
              <a:rPr lang="en-IN"/>
              <a:t>&lt;?xml version="1.0" encoding="UTF-8</a:t>
            </a:r>
            <a:r>
              <a:rPr lang="en-IN" b="1"/>
              <a:t>"</a:t>
            </a:r>
            <a:r>
              <a:rPr lang="en-IN"/>
              <a:t>?&gt;</a:t>
            </a:r>
            <a:br>
              <a:rPr lang="en-IN"/>
            </a:br>
            <a:r>
              <a:rPr lang="en-IN"/>
              <a:t>&lt;</a:t>
            </a:r>
            <a:r>
              <a:rPr lang="en-IN" err="1"/>
              <a:t>nitf</a:t>
            </a:r>
            <a:r>
              <a:rPr lang="en-IN"/>
              <a:t>&gt;</a:t>
            </a:r>
            <a:br>
              <a:rPr lang="en-IN"/>
            </a:br>
            <a:r>
              <a:rPr lang="en-IN"/>
              <a:t>  &lt;head&gt;</a:t>
            </a:r>
            <a:br>
              <a:rPr lang="en-IN"/>
            </a:br>
            <a:r>
              <a:rPr lang="en-IN"/>
              <a:t>    &lt;title&gt;Colombia Earthquake&lt;/title&gt;</a:t>
            </a:r>
            <a:br>
              <a:rPr lang="en-IN"/>
            </a:br>
            <a:r>
              <a:rPr lang="en-IN"/>
              <a:t>  &lt;/head&gt;</a:t>
            </a:r>
            <a:br>
              <a:rPr lang="en-IN"/>
            </a:br>
            <a:r>
              <a:rPr lang="en-IN"/>
              <a:t>  &lt;body&gt;</a:t>
            </a:r>
            <a:br>
              <a:rPr lang="en-IN"/>
            </a:br>
            <a:r>
              <a:rPr lang="en-IN"/>
              <a:t>    &lt;headline&gt;</a:t>
            </a:r>
            <a:br>
              <a:rPr lang="en-IN"/>
            </a:br>
            <a:r>
              <a:rPr lang="en-IN"/>
              <a:t>      &lt;hl1&gt;143 Dead in Colombia Earthquake&lt;/hl1&gt;</a:t>
            </a:r>
            <a:br>
              <a:rPr lang="en-IN"/>
            </a:br>
            <a:r>
              <a:rPr lang="en-IN"/>
              <a:t>    &lt;/headline&gt;</a:t>
            </a:r>
            <a:br>
              <a:rPr lang="en-IN"/>
            </a:br>
            <a:r>
              <a:rPr lang="en-IN"/>
              <a:t>    &lt;</a:t>
            </a:r>
            <a:r>
              <a:rPr lang="en-IN" err="1"/>
              <a:t>byline</a:t>
            </a:r>
            <a:r>
              <a:rPr lang="en-IN"/>
              <a:t>&gt;</a:t>
            </a:r>
            <a:br>
              <a:rPr lang="en-IN"/>
            </a:br>
            <a:r>
              <a:rPr lang="en-IN"/>
              <a:t>      &lt;</a:t>
            </a:r>
            <a:r>
              <a:rPr lang="en-IN" err="1"/>
              <a:t>bytag</a:t>
            </a:r>
            <a:r>
              <a:rPr lang="en-IN"/>
              <a:t>&gt;By Jared Kotler, Associated Press Writer&lt;/</a:t>
            </a:r>
            <a:r>
              <a:rPr lang="en-IN" err="1"/>
              <a:t>bytag</a:t>
            </a:r>
            <a:r>
              <a:rPr lang="en-IN"/>
              <a:t>&gt;</a:t>
            </a:r>
            <a:br>
              <a:rPr lang="en-IN"/>
            </a:br>
            <a:r>
              <a:rPr lang="en-IN"/>
              <a:t>    &lt;/</a:t>
            </a:r>
            <a:r>
              <a:rPr lang="en-IN" err="1"/>
              <a:t>byline</a:t>
            </a:r>
            <a:r>
              <a:rPr lang="en-IN"/>
              <a:t>&gt;</a:t>
            </a:r>
            <a:br>
              <a:rPr lang="en-IN"/>
            </a:br>
            <a:r>
              <a:rPr lang="en-IN"/>
              <a:t>    &lt;dateline&gt;</a:t>
            </a:r>
            <a:br>
              <a:rPr lang="en-IN"/>
            </a:br>
            <a:r>
              <a:rPr lang="en-IN"/>
              <a:t>      &lt;location&gt;Bogota, Colombia&lt;/location&gt;</a:t>
            </a:r>
            <a:br>
              <a:rPr lang="en-IN"/>
            </a:br>
            <a:r>
              <a:rPr lang="en-IN"/>
              <a:t>      &lt;date&gt;Monday January 25 1999 7:28 ET&lt;/date&gt;</a:t>
            </a:r>
            <a:br>
              <a:rPr lang="en-IN"/>
            </a:br>
            <a:r>
              <a:rPr lang="en-IN"/>
              <a:t>    &lt;/dateline&gt;</a:t>
            </a:r>
            <a:br>
              <a:rPr lang="en-IN"/>
            </a:br>
            <a:r>
              <a:rPr lang="en-IN"/>
              <a:t>  &lt;/body&gt;</a:t>
            </a:r>
            <a:br>
              <a:rPr lang="en-IN"/>
            </a:br>
            <a:r>
              <a:rPr lang="en-IN"/>
              <a:t>&lt;/</a:t>
            </a:r>
            <a:r>
              <a:rPr lang="en-IN" err="1"/>
              <a:t>nitf</a:t>
            </a:r>
            <a:r>
              <a:rPr lang="en-IN"/>
              <a:t>&gt; </a:t>
            </a:r>
          </a:p>
          <a:p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D4D2E3-0E1B-4B6A-80B9-D072C3A3AC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7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758"/>
    </mc:Choice>
    <mc:Fallback xmlns="">
      <p:transition spd="slow" advTm="63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5DDA6-55C2-4F04-B0CC-FE896EDA2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BC146-C2AF-451A-9713-185C6065B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/>
              <a:t>XML Documents Must Have a Root Element</a:t>
            </a:r>
          </a:p>
          <a:p>
            <a:r>
              <a:rPr lang="en-US"/>
              <a:t>&lt;root&gt;</a:t>
            </a:r>
            <a:br>
              <a:rPr lang="en-US"/>
            </a:br>
            <a:r>
              <a:rPr lang="en-US"/>
              <a:t>  &lt;child&gt;</a:t>
            </a:r>
            <a:br>
              <a:rPr lang="en-US"/>
            </a:br>
            <a:r>
              <a:rPr lang="en-US"/>
              <a:t>    &lt;</a:t>
            </a:r>
            <a:r>
              <a:rPr lang="en-US" err="1"/>
              <a:t>subchild</a:t>
            </a:r>
            <a:r>
              <a:rPr lang="en-US"/>
              <a:t>&gt;.....&lt;/</a:t>
            </a:r>
            <a:r>
              <a:rPr lang="en-US" err="1"/>
              <a:t>subchild</a:t>
            </a:r>
            <a:r>
              <a:rPr lang="en-US"/>
              <a:t>&gt;</a:t>
            </a:r>
            <a:br>
              <a:rPr lang="en-US"/>
            </a:br>
            <a:r>
              <a:rPr lang="en-US"/>
              <a:t>  &lt;/child&gt;</a:t>
            </a:r>
            <a:br>
              <a:rPr lang="en-US"/>
            </a:br>
            <a:r>
              <a:rPr lang="en-US"/>
              <a:t>&lt;/root&gt;</a:t>
            </a:r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92D7D42-0EE2-4D74-8448-A7319CF3B1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117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78"/>
    </mc:Choice>
    <mc:Fallback xmlns="">
      <p:transition spd="slow" advTm="11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153A2-82E9-46D0-B5E5-546A48799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42C75-BEDF-4A44-BB8A-6D0F7C34C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&lt;?xml version="1.0" encoding="UTF-8</a:t>
            </a:r>
            <a:r>
              <a:rPr lang="en-US" b="1"/>
              <a:t>"</a:t>
            </a:r>
            <a:r>
              <a:rPr lang="en-US"/>
              <a:t>?&gt;</a:t>
            </a:r>
            <a:br>
              <a:rPr lang="en-US"/>
            </a:br>
            <a:r>
              <a:rPr lang="en-US"/>
              <a:t>&lt;note&gt;</a:t>
            </a:r>
            <a:br>
              <a:rPr lang="en-US"/>
            </a:br>
            <a:r>
              <a:rPr lang="en-US"/>
              <a:t>  &lt;to&gt;</a:t>
            </a:r>
            <a:r>
              <a:rPr lang="en-US" err="1"/>
              <a:t>Tove</a:t>
            </a:r>
            <a:r>
              <a:rPr lang="en-US"/>
              <a:t>&lt;/to&gt;</a:t>
            </a:r>
            <a:br>
              <a:rPr lang="en-US"/>
            </a:br>
            <a:r>
              <a:rPr lang="en-US"/>
              <a:t>  &lt;from&gt;Jani&lt;/from&gt;</a:t>
            </a:r>
            <a:br>
              <a:rPr lang="en-US"/>
            </a:br>
            <a:r>
              <a:rPr lang="en-US"/>
              <a:t>  &lt;heading&gt;Reminder&lt;/heading&gt;</a:t>
            </a:r>
            <a:br>
              <a:rPr lang="en-US"/>
            </a:br>
            <a:r>
              <a:rPr lang="en-US"/>
              <a:t>  &lt;body&gt;Don't forget me this weekend!&lt;/body&gt;</a:t>
            </a:r>
            <a:br>
              <a:rPr lang="en-US"/>
            </a:br>
            <a:r>
              <a:rPr lang="en-US"/>
              <a:t>&lt;/note&gt; </a:t>
            </a:r>
          </a:p>
          <a:p>
            <a:r>
              <a:rPr lang="en-US" b="1"/>
              <a:t>XML Tags are Case Sensitive</a:t>
            </a:r>
          </a:p>
          <a:p>
            <a:r>
              <a:rPr lang="en-US" b="1"/>
              <a:t>XML Elements Must be Properly Nested</a:t>
            </a:r>
          </a:p>
          <a:p>
            <a:r>
              <a:rPr lang="en-US" b="1"/>
              <a:t>XML Attribute Values Must Always be Quoted</a:t>
            </a:r>
          </a:p>
          <a:p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8B781E3-2CE8-4382-95B4-DC44F0E4B0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352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22"/>
    </mc:Choice>
    <mc:Fallback xmlns="">
      <p:transition spd="slow" advTm="32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084EF-6EF5-49E1-A258-0B743DE9A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>
                <a:latin typeface="Arial" panose="020B0604020202020204" pitchFamily="34" charset="0"/>
              </a:rPr>
              <a:t>There are 5 pre-defined entity references in XML:</a:t>
            </a:r>
            <a:br>
              <a:rPr lang="en-US" altLang="en-US">
                <a:latin typeface="Arial" panose="020B0604020202020204" pitchFamily="34" charset="0"/>
              </a:rPr>
            </a:br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B9DDF52-D655-42BF-AA08-002A8FD972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4063954"/>
              </p:ext>
            </p:extLst>
          </p:nvPr>
        </p:nvGraphicFramePr>
        <p:xfrm>
          <a:off x="1390650" y="2066925"/>
          <a:ext cx="8553450" cy="2848770"/>
        </p:xfrm>
        <a:graphic>
          <a:graphicData uri="http://schemas.openxmlformats.org/drawingml/2006/table">
            <a:tbl>
              <a:tblPr/>
              <a:tblGrid>
                <a:gridCol w="2851150">
                  <a:extLst>
                    <a:ext uri="{9D8B030D-6E8A-4147-A177-3AD203B41FA5}">
                      <a16:colId xmlns:a16="http://schemas.microsoft.com/office/drawing/2014/main" val="3983951209"/>
                    </a:ext>
                  </a:extLst>
                </a:gridCol>
                <a:gridCol w="2851150">
                  <a:extLst>
                    <a:ext uri="{9D8B030D-6E8A-4147-A177-3AD203B41FA5}">
                      <a16:colId xmlns:a16="http://schemas.microsoft.com/office/drawing/2014/main" val="388698163"/>
                    </a:ext>
                  </a:extLst>
                </a:gridCol>
                <a:gridCol w="2851150">
                  <a:extLst>
                    <a:ext uri="{9D8B030D-6E8A-4147-A177-3AD203B41FA5}">
                      <a16:colId xmlns:a16="http://schemas.microsoft.com/office/drawing/2014/main" val="1988852413"/>
                    </a:ext>
                  </a:extLst>
                </a:gridCol>
              </a:tblGrid>
              <a:tr h="569754">
                <a:tc>
                  <a:txBody>
                    <a:bodyPr/>
                    <a:lstStyle/>
                    <a:p>
                      <a:r>
                        <a:rPr lang="en-IN"/>
                        <a:t>&amp;lt;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&lt;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less than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5073185"/>
                  </a:ext>
                </a:extLst>
              </a:tr>
              <a:tr h="569754">
                <a:tc>
                  <a:txBody>
                    <a:bodyPr/>
                    <a:lstStyle/>
                    <a:p>
                      <a:r>
                        <a:rPr lang="en-IN"/>
                        <a:t>&amp;</a:t>
                      </a:r>
                      <a:r>
                        <a:rPr lang="en-IN" err="1"/>
                        <a:t>gt</a:t>
                      </a:r>
                      <a:r>
                        <a:rPr lang="en-IN"/>
                        <a:t>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greater than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164891"/>
                  </a:ext>
                </a:extLst>
              </a:tr>
              <a:tr h="569754">
                <a:tc>
                  <a:txBody>
                    <a:bodyPr/>
                    <a:lstStyle/>
                    <a:p>
                      <a:r>
                        <a:rPr lang="en-IN"/>
                        <a:t>&amp;amp;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&amp;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ampersand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4089850"/>
                  </a:ext>
                </a:extLst>
              </a:tr>
              <a:tr h="569754">
                <a:tc>
                  <a:txBody>
                    <a:bodyPr/>
                    <a:lstStyle/>
                    <a:p>
                      <a:r>
                        <a:rPr lang="en-IN"/>
                        <a:t>&amp;apos;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'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apostrophe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2866275"/>
                  </a:ext>
                </a:extLst>
              </a:tr>
              <a:tr h="569754">
                <a:tc>
                  <a:txBody>
                    <a:bodyPr/>
                    <a:lstStyle/>
                    <a:p>
                      <a:r>
                        <a:rPr lang="en-IN"/>
                        <a:t>&amp;quot;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quotation mark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9389326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A080CD8-C031-452A-ACE3-813BC6FD1F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960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50"/>
    </mc:Choice>
    <mc:Fallback xmlns="">
      <p:transition spd="slow" advTm="49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A473F-67AD-49C0-B000-8AFEB16F2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What is an XML Element?</a:t>
            </a:r>
            <a:br>
              <a:rPr lang="en-US" b="1"/>
            </a:b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352C2-3803-4432-8EC8-08A5CFD43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/>
              <a:t>&lt;price&gt;29.99&lt;/price&gt; </a:t>
            </a:r>
          </a:p>
          <a:p>
            <a:r>
              <a:rPr lang="en-US"/>
              <a:t>An element can contain:</a:t>
            </a:r>
          </a:p>
          <a:p>
            <a:r>
              <a:rPr lang="en-US"/>
              <a:t>text</a:t>
            </a:r>
          </a:p>
          <a:p>
            <a:r>
              <a:rPr lang="en-US"/>
              <a:t>attributes</a:t>
            </a:r>
          </a:p>
          <a:p>
            <a:r>
              <a:rPr lang="en-US"/>
              <a:t>other elements</a:t>
            </a:r>
          </a:p>
          <a:p>
            <a:r>
              <a:rPr lang="en-US"/>
              <a:t>or a mix of the above</a:t>
            </a:r>
          </a:p>
          <a:p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699C99-C783-4DE7-A5E6-84D1492664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00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25"/>
    </mc:Choice>
    <mc:Fallback xmlns="">
      <p:transition spd="slow" advTm="33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C4E277A939DC44931CF34FC2E37FC7" ma:contentTypeVersion="2" ma:contentTypeDescription="Create a new document." ma:contentTypeScope="" ma:versionID="d321cb4098f74431a882519c6dad6428">
  <xsd:schema xmlns:xsd="http://www.w3.org/2001/XMLSchema" xmlns:xs="http://www.w3.org/2001/XMLSchema" xmlns:p="http://schemas.microsoft.com/office/2006/metadata/properties" xmlns:ns2="0a541d1c-bf3d-463d-bcfa-725b78978114" targetNamespace="http://schemas.microsoft.com/office/2006/metadata/properties" ma:root="true" ma:fieldsID="d0151745a3fc570a97e6bd839d5b97fb" ns2:_="">
    <xsd:import namespace="0a541d1c-bf3d-463d-bcfa-725b7897811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541d1c-bf3d-463d-bcfa-725b789781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0361C0D-BF67-4AAA-B5E3-1B724C63E8C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807651-3149-42E3-A1BE-57FBE843BDFC}"/>
</file>

<file path=customXml/itemProps3.xml><?xml version="1.0" encoding="utf-8"?>
<ds:datastoreItem xmlns:ds="http://schemas.openxmlformats.org/officeDocument/2006/customXml" ds:itemID="{E2B37595-C309-48B4-8961-16E8E3883FC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2004</Words>
  <Application>Microsoft Office PowerPoint</Application>
  <PresentationFormat>Widescreen</PresentationFormat>
  <Paragraphs>213</Paragraphs>
  <Slides>27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Calibri</vt:lpstr>
      <vt:lpstr>Calibri Light</vt:lpstr>
      <vt:lpstr>Consolas</vt:lpstr>
      <vt:lpstr>Courier New</vt:lpstr>
      <vt:lpstr>PT Sans</vt:lpstr>
      <vt:lpstr>Symbol</vt:lpstr>
      <vt:lpstr>Times New Roman</vt:lpstr>
      <vt:lpstr>Verdana</vt:lpstr>
      <vt:lpstr>Office Theme</vt:lpstr>
      <vt:lpstr>XML </vt:lpstr>
      <vt:lpstr>What is XML? </vt:lpstr>
      <vt:lpstr>PowerPoint Presentation</vt:lpstr>
      <vt:lpstr>The Difference Between XML and HTML </vt:lpstr>
      <vt:lpstr>An example XMLNews document: </vt:lpstr>
      <vt:lpstr>PowerPoint Presentation</vt:lpstr>
      <vt:lpstr>PowerPoint Presentation</vt:lpstr>
      <vt:lpstr>There are 5 pre-defined entity references in XML: </vt:lpstr>
      <vt:lpstr>What is an XML Element? </vt:lpstr>
      <vt:lpstr>PowerPoint Presentation</vt:lpstr>
      <vt:lpstr>XML Attributes </vt:lpstr>
      <vt:lpstr>Well-Formed XML Documents</vt:lpstr>
      <vt:lpstr>Well-Formed XML Documents</vt:lpstr>
      <vt:lpstr>Document Type Definitions</vt:lpstr>
      <vt:lpstr>DTD Example: Elements</vt:lpstr>
      <vt:lpstr>Element Declarations in DTDs</vt:lpstr>
      <vt:lpstr>Attribute Declarations in DTDs</vt:lpstr>
      <vt:lpstr>Attribute Declarations in DTDs</vt:lpstr>
      <vt:lpstr>Attribute Types in DTDs</vt:lpstr>
      <vt:lpstr>XML DTD </vt:lpstr>
      <vt:lpstr>PowerPoint Presentation</vt:lpstr>
      <vt:lpstr>PowerPoint Presentation</vt:lpstr>
      <vt:lpstr>Flaws of DTDs</vt:lpstr>
      <vt:lpstr>Applications of XML</vt:lpstr>
      <vt:lpstr>XML Schema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XML</dc:title>
  <dc:creator>Anjali T</dc:creator>
  <cp:lastModifiedBy>Anjali T</cp:lastModifiedBy>
  <cp:revision>5</cp:revision>
  <dcterms:created xsi:type="dcterms:W3CDTF">2020-09-04T06:22:01Z</dcterms:created>
  <dcterms:modified xsi:type="dcterms:W3CDTF">2022-06-30T02:52:21Z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0x0101006FC4E277A939DC44931CF34FC2E37FC7</vt:lpwstr>
  </property>
</Properties>
</file>

<file path=docProps/thumbnail.jpeg>
</file>